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Lst>
  <p:notesMasterIdLst>
    <p:notesMasterId r:id="rId86"/>
  </p:notesMasterIdLst>
  <p:sldIdLst>
    <p:sldId id="257" r:id="rId2"/>
    <p:sldId id="256" r:id="rId3"/>
    <p:sldId id="258" r:id="rId4"/>
    <p:sldId id="260" r:id="rId5"/>
    <p:sldId id="261" r:id="rId6"/>
    <p:sldId id="264" r:id="rId7"/>
    <p:sldId id="266" r:id="rId8"/>
    <p:sldId id="270" r:id="rId9"/>
    <p:sldId id="301" r:id="rId10"/>
    <p:sldId id="302" r:id="rId11"/>
    <p:sldId id="303" r:id="rId12"/>
    <p:sldId id="304" r:id="rId13"/>
    <p:sldId id="269" r:id="rId14"/>
    <p:sldId id="271" r:id="rId15"/>
    <p:sldId id="305" r:id="rId16"/>
    <p:sldId id="306" r:id="rId17"/>
    <p:sldId id="307" r:id="rId18"/>
    <p:sldId id="308" r:id="rId19"/>
    <p:sldId id="272" r:id="rId20"/>
    <p:sldId id="311" r:id="rId21"/>
    <p:sldId id="309" r:id="rId22"/>
    <p:sldId id="310" r:id="rId23"/>
    <p:sldId id="273" r:id="rId24"/>
    <p:sldId id="274" r:id="rId25"/>
    <p:sldId id="313" r:id="rId26"/>
    <p:sldId id="275" r:id="rId27"/>
    <p:sldId id="276" r:id="rId28"/>
    <p:sldId id="316" r:id="rId29"/>
    <p:sldId id="318" r:id="rId30"/>
    <p:sldId id="317" r:id="rId31"/>
    <p:sldId id="319" r:id="rId32"/>
    <p:sldId id="278" r:id="rId33"/>
    <p:sldId id="280" r:id="rId34"/>
    <p:sldId id="281" r:id="rId35"/>
    <p:sldId id="320" r:id="rId36"/>
    <p:sldId id="283" r:id="rId37"/>
    <p:sldId id="282" r:id="rId38"/>
    <p:sldId id="284" r:id="rId39"/>
    <p:sldId id="358" r:id="rId40"/>
    <p:sldId id="364" r:id="rId41"/>
    <p:sldId id="285" r:id="rId42"/>
    <p:sldId id="359" r:id="rId43"/>
    <p:sldId id="354" r:id="rId44"/>
    <p:sldId id="355" r:id="rId45"/>
    <p:sldId id="360" r:id="rId46"/>
    <p:sldId id="361" r:id="rId47"/>
    <p:sldId id="356" r:id="rId48"/>
    <p:sldId id="287" r:id="rId49"/>
    <p:sldId id="288" r:id="rId50"/>
    <p:sldId id="315" r:id="rId51"/>
    <p:sldId id="286" r:id="rId52"/>
    <p:sldId id="362" r:id="rId53"/>
    <p:sldId id="363" r:id="rId54"/>
    <p:sldId id="321" r:id="rId55"/>
    <p:sldId id="326" r:id="rId56"/>
    <p:sldId id="327" r:id="rId57"/>
    <p:sldId id="323" r:id="rId58"/>
    <p:sldId id="324" r:id="rId59"/>
    <p:sldId id="325" r:id="rId60"/>
    <p:sldId id="328" r:id="rId61"/>
    <p:sldId id="329" r:id="rId62"/>
    <p:sldId id="334" r:id="rId63"/>
    <p:sldId id="338" r:id="rId64"/>
    <p:sldId id="339" r:id="rId65"/>
    <p:sldId id="340" r:id="rId66"/>
    <p:sldId id="342" r:id="rId67"/>
    <p:sldId id="331" r:id="rId68"/>
    <p:sldId id="335" r:id="rId69"/>
    <p:sldId id="332" r:id="rId70"/>
    <p:sldId id="336" r:id="rId71"/>
    <p:sldId id="333" r:id="rId72"/>
    <p:sldId id="337" r:id="rId73"/>
    <p:sldId id="343" r:id="rId74"/>
    <p:sldId id="344" r:id="rId75"/>
    <p:sldId id="345" r:id="rId76"/>
    <p:sldId id="346" r:id="rId77"/>
    <p:sldId id="347" r:id="rId78"/>
    <p:sldId id="348" r:id="rId79"/>
    <p:sldId id="349" r:id="rId80"/>
    <p:sldId id="350" r:id="rId81"/>
    <p:sldId id="351" r:id="rId82"/>
    <p:sldId id="352" r:id="rId83"/>
    <p:sldId id="353" r:id="rId84"/>
    <p:sldId id="296" r:id="rId8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7" autoAdjust="0"/>
    <p:restoredTop sz="94660"/>
  </p:normalViewPr>
  <p:slideViewPr>
    <p:cSldViewPr>
      <p:cViewPr varScale="1">
        <p:scale>
          <a:sx n="96" d="100"/>
          <a:sy n="96" d="100"/>
        </p:scale>
        <p:origin x="41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ru-RU"/>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5B0D19E-904E-4697-BC3D-F3CF21112C1B}" type="slidenum">
              <a:rPr lang="ru-RU"/>
              <a:pPr/>
              <a:t>‹#›</a:t>
            </a:fld>
            <a:endParaRPr lang="ru-RU"/>
          </a:p>
        </p:txBody>
      </p:sp>
    </p:spTree>
    <p:extLst>
      <p:ext uri="{BB962C8B-B14F-4D97-AF65-F5344CB8AC3E}">
        <p14:creationId xmlns:p14="http://schemas.microsoft.com/office/powerpoint/2010/main" val="279103909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endParaRPr lang="ru-RU"/>
          </a:p>
        </p:txBody>
      </p:sp>
      <p:sp>
        <p:nvSpPr>
          <p:cNvPr id="19" name="Нижний колонтитул 18"/>
          <p:cNvSpPr>
            <a:spLocks noGrp="1"/>
          </p:cNvSpPr>
          <p:nvPr>
            <p:ph type="ftr" sz="quarter" idx="11"/>
          </p:nvPr>
        </p:nvSpPr>
        <p:spPr/>
        <p:txBody>
          <a:bodyPr/>
          <a:lstStyle/>
          <a:p>
            <a:r>
              <a:rPr lang="ru-RU" smtClean="0"/>
              <a:t>Пустовая Л.Е.</a:t>
            </a:r>
            <a:endParaRPr lang="ru-RU"/>
          </a:p>
        </p:txBody>
      </p:sp>
      <p:sp>
        <p:nvSpPr>
          <p:cNvPr id="27" name="Номер слайда 26"/>
          <p:cNvSpPr>
            <a:spLocks noGrp="1"/>
          </p:cNvSpPr>
          <p:nvPr>
            <p:ph type="sldNum" sz="quarter" idx="12"/>
          </p:nvPr>
        </p:nvSpPr>
        <p:spPr/>
        <p:txBody>
          <a:bodyPr/>
          <a:lstStyle/>
          <a:p>
            <a:fld id="{1AB88A49-1B0E-4320-A7EE-FF15B274EF3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9E936209-F013-4381-809F-7537F042E29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CB6657FE-CA58-4B89-93FC-4C1C3B45CE8F}"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Заголовок, схема или организационная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Рисунок SmartArt 2"/>
          <p:cNvSpPr>
            <a:spLocks noGrp="1"/>
          </p:cNvSpPr>
          <p:nvPr>
            <p:ph type="dgm" idx="1"/>
          </p:nvPr>
        </p:nvSpPr>
        <p:spPr>
          <a:xfrm>
            <a:off x="457200" y="1600200"/>
            <a:ext cx="8229600" cy="4525963"/>
          </a:xfrm>
        </p:spPr>
        <p:txBody>
          <a:bodyPr/>
          <a:lstStyle/>
          <a:p>
            <a:endParaRPr lang="ru-RU"/>
          </a:p>
        </p:txBody>
      </p:sp>
      <p:sp>
        <p:nvSpPr>
          <p:cNvPr id="4" name="Дата 3"/>
          <p:cNvSpPr>
            <a:spLocks noGrp="1"/>
          </p:cNvSpPr>
          <p:nvPr>
            <p:ph type="dt" sz="half" idx="10"/>
          </p:nvPr>
        </p:nvSpPr>
        <p:spPr>
          <a:xfrm>
            <a:off x="457200" y="6245225"/>
            <a:ext cx="2133600" cy="476250"/>
          </a:xfrm>
        </p:spPr>
        <p:txBody>
          <a:bodyPr/>
          <a:lstStyle>
            <a:lvl1pPr>
              <a:defRPr/>
            </a:lvl1pPr>
          </a:lstStyle>
          <a:p>
            <a:endParaRPr lang="ru-RU"/>
          </a:p>
        </p:txBody>
      </p:sp>
      <p:sp>
        <p:nvSpPr>
          <p:cNvPr id="5" name="Нижний колонтитул 4"/>
          <p:cNvSpPr>
            <a:spLocks noGrp="1"/>
          </p:cNvSpPr>
          <p:nvPr>
            <p:ph type="ftr" sz="quarter" idx="11"/>
          </p:nvPr>
        </p:nvSpPr>
        <p:spPr>
          <a:xfrm>
            <a:off x="3124200" y="6245225"/>
            <a:ext cx="2895600" cy="476250"/>
          </a:xfrm>
        </p:spPr>
        <p:txBody>
          <a:bodyPr/>
          <a:lstStyle>
            <a:lvl1pPr>
              <a:defRPr/>
            </a:lvl1pPr>
          </a:lstStyle>
          <a:p>
            <a:r>
              <a:rPr lang="ru-RU"/>
              <a:t>Пустовая Л.Е.</a:t>
            </a:r>
          </a:p>
        </p:txBody>
      </p:sp>
      <p:sp>
        <p:nvSpPr>
          <p:cNvPr id="6" name="Номер слайда 5"/>
          <p:cNvSpPr>
            <a:spLocks noGrp="1"/>
          </p:cNvSpPr>
          <p:nvPr>
            <p:ph type="sldNum" sz="quarter" idx="12"/>
          </p:nvPr>
        </p:nvSpPr>
        <p:spPr>
          <a:xfrm>
            <a:off x="6553200" y="6245225"/>
            <a:ext cx="2133600" cy="476250"/>
          </a:xfrm>
        </p:spPr>
        <p:txBody>
          <a:bodyPr/>
          <a:lstStyle>
            <a:lvl1pPr>
              <a:defRPr/>
            </a:lvl1pPr>
          </a:lstStyle>
          <a:p>
            <a:fld id="{FB4B847D-D521-42F0-AB2C-22F42463CBD9}"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92920CB7-74FE-4C01-904D-B388C3BC781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77FF4969-299F-4511-9B4B-75EE2B8B989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r>
              <a:rPr lang="ru-RU" smtClean="0"/>
              <a:t>Пустовая Л.Е.</a:t>
            </a:r>
            <a:endParaRPr lang="ru-RU"/>
          </a:p>
        </p:txBody>
      </p:sp>
      <p:sp>
        <p:nvSpPr>
          <p:cNvPr id="7" name="Номер слайда 6"/>
          <p:cNvSpPr>
            <a:spLocks noGrp="1"/>
          </p:cNvSpPr>
          <p:nvPr>
            <p:ph type="sldNum" sz="quarter" idx="12"/>
          </p:nvPr>
        </p:nvSpPr>
        <p:spPr/>
        <p:txBody>
          <a:bodyPr/>
          <a:lstStyle/>
          <a:p>
            <a:fld id="{82819395-31EA-44D6-84B4-EF5E2B596E0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endParaRPr lang="ru-RU"/>
          </a:p>
        </p:txBody>
      </p:sp>
      <p:sp>
        <p:nvSpPr>
          <p:cNvPr id="8" name="Нижний колонтитул 7"/>
          <p:cNvSpPr>
            <a:spLocks noGrp="1"/>
          </p:cNvSpPr>
          <p:nvPr>
            <p:ph type="ftr" sz="quarter" idx="11"/>
          </p:nvPr>
        </p:nvSpPr>
        <p:spPr/>
        <p:txBody>
          <a:bodyPr/>
          <a:lstStyle/>
          <a:p>
            <a:r>
              <a:rPr lang="ru-RU" smtClean="0"/>
              <a:t>Пустовая Л.Е.</a:t>
            </a:r>
            <a:endParaRPr lang="ru-RU"/>
          </a:p>
        </p:txBody>
      </p:sp>
      <p:sp>
        <p:nvSpPr>
          <p:cNvPr id="9" name="Номер слайда 8"/>
          <p:cNvSpPr>
            <a:spLocks noGrp="1"/>
          </p:cNvSpPr>
          <p:nvPr>
            <p:ph type="sldNum" sz="quarter" idx="12"/>
          </p:nvPr>
        </p:nvSpPr>
        <p:spPr/>
        <p:txBody>
          <a:bodyPr/>
          <a:lstStyle/>
          <a:p>
            <a:fld id="{62AB46D3-F970-49E8-B036-DD6950D342D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endParaRPr lang="ru-RU"/>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72C0A8B8-7F73-4383-9BEE-7818C3E3079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endParaRPr lang="ru-RU"/>
          </a:p>
        </p:txBody>
      </p:sp>
      <p:sp>
        <p:nvSpPr>
          <p:cNvPr id="3" name="Нижний колонтитул 2"/>
          <p:cNvSpPr>
            <a:spLocks noGrp="1"/>
          </p:cNvSpPr>
          <p:nvPr>
            <p:ph type="ftr" sz="quarter" idx="11"/>
          </p:nvPr>
        </p:nvSpPr>
        <p:spPr/>
        <p:txBody>
          <a:bodyPr/>
          <a:lstStyle/>
          <a:p>
            <a:r>
              <a:rPr lang="ru-RU" smtClean="0"/>
              <a:t>Пустовая Л.Е.</a:t>
            </a:r>
            <a:endParaRPr lang="ru-RU"/>
          </a:p>
        </p:txBody>
      </p:sp>
      <p:sp>
        <p:nvSpPr>
          <p:cNvPr id="4" name="Номер слайда 3"/>
          <p:cNvSpPr>
            <a:spLocks noGrp="1"/>
          </p:cNvSpPr>
          <p:nvPr>
            <p:ph type="sldNum" sz="quarter" idx="12"/>
          </p:nvPr>
        </p:nvSpPr>
        <p:spPr/>
        <p:txBody>
          <a:bodyPr/>
          <a:lstStyle/>
          <a:p>
            <a:fld id="{214273A4-AF90-4754-B33A-65C754D56E2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r>
              <a:rPr lang="ru-RU" smtClean="0"/>
              <a:t>Пустовая Л.Е.</a:t>
            </a:r>
            <a:endParaRPr lang="ru-RU"/>
          </a:p>
        </p:txBody>
      </p:sp>
      <p:sp>
        <p:nvSpPr>
          <p:cNvPr id="7" name="Номер слайда 6"/>
          <p:cNvSpPr>
            <a:spLocks noGrp="1"/>
          </p:cNvSpPr>
          <p:nvPr>
            <p:ph type="sldNum" sz="quarter" idx="12"/>
          </p:nvPr>
        </p:nvSpPr>
        <p:spPr/>
        <p:txBody>
          <a:bodyPr/>
          <a:lstStyle/>
          <a:p>
            <a:fld id="{72148E7C-8625-4820-8EA7-3E2A4C17612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r>
              <a:rPr lang="ru-RU" smtClean="0"/>
              <a:t>Пустовая Л.Е.</a:t>
            </a:r>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0EE2B99C-5952-4881-8E23-D692EE580CF5}"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ru-RU" smtClean="0"/>
              <a:t>Пустовая Л.Е.</a:t>
            </a: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472F13B-C1A1-4B6C-8026-2AF8E26360E4}"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6.xml"/><Relationship Id="rId4" Type="http://schemas.openxmlformats.org/officeDocument/2006/relationships/image" Target="../media/image41.jpeg"/></Relationships>
</file>

<file path=ppt/slides/_rels/slide5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4.xml"/><Relationship Id="rId4" Type="http://schemas.openxmlformats.org/officeDocument/2006/relationships/image" Target="../media/image62.jpeg"/></Relationships>
</file>

<file path=ppt/slides/_rels/slide8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6.gi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a:xfrm>
            <a:off x="457200" y="277813"/>
            <a:ext cx="8229600" cy="3794129"/>
          </a:xfrm>
        </p:spPr>
        <p:txBody>
          <a:bodyPr/>
          <a:lstStyle/>
          <a:p>
            <a:pPr algn="ctr">
              <a:lnSpc>
                <a:spcPct val="150000"/>
              </a:lnSpc>
            </a:pPr>
            <a:r>
              <a:rPr lang="ru-RU" sz="5400" b="1" dirty="0">
                <a:solidFill>
                  <a:schemeClr val="bg2">
                    <a:lumMod val="50000"/>
                  </a:schemeClr>
                </a:solidFill>
              </a:rPr>
              <a:t>НАНОТЕХНОЛОГИИ </a:t>
            </a:r>
            <a:br>
              <a:rPr lang="ru-RU" sz="5400" b="1" dirty="0">
                <a:solidFill>
                  <a:schemeClr val="bg2">
                    <a:lumMod val="50000"/>
                  </a:schemeClr>
                </a:solidFill>
              </a:rPr>
            </a:br>
            <a:r>
              <a:rPr lang="ru-RU" sz="5400" b="1" dirty="0" smtClean="0">
                <a:solidFill>
                  <a:schemeClr val="bg2">
                    <a:lumMod val="50000"/>
                  </a:schemeClr>
                </a:solidFill>
              </a:rPr>
              <a:t>в сфере ЗОС</a:t>
            </a:r>
            <a:endParaRPr lang="ru-RU" sz="5400" b="1" dirty="0">
              <a:solidFill>
                <a:schemeClr val="bg2">
                  <a:lumMod val="50000"/>
                </a:schemeClr>
              </a:solidFill>
            </a:endParaRP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17E33049-9887-4718-A49C-5F00C4C52E84}" type="slidenum">
              <a:rPr lang="ru-RU"/>
              <a:pPr/>
              <a:t>1</a:t>
            </a:fld>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4"/>
          <p:cNvSpPr>
            <a:spLocks noGrp="1" noChangeArrowheads="1"/>
          </p:cNvSpPr>
          <p:nvPr>
            <p:ph type="title"/>
          </p:nvPr>
        </p:nvSpPr>
        <p:spPr>
          <a:xfrm>
            <a:off x="457200" y="277813"/>
            <a:ext cx="8229600" cy="5959475"/>
          </a:xfrm>
        </p:spPr>
        <p:txBody>
          <a:bodyPr/>
          <a:lstStyle/>
          <a:p>
            <a:endParaRPr lang="ru-RU"/>
          </a:p>
        </p:txBody>
      </p:sp>
      <p:sp>
        <p:nvSpPr>
          <p:cNvPr id="4" name="Нижний колонтитул 3"/>
          <p:cNvSpPr>
            <a:spLocks noGrp="1"/>
          </p:cNvSpPr>
          <p:nvPr>
            <p:ph type="ftr" sz="quarter" idx="11"/>
          </p:nvPr>
        </p:nvSpPr>
        <p:spPr/>
        <p:txBody>
          <a:bodyPr/>
          <a:lstStyle/>
          <a:p>
            <a:r>
              <a:rPr lang="ru-RU"/>
              <a:t>Пустовая Л.Е.</a:t>
            </a:r>
          </a:p>
        </p:txBody>
      </p:sp>
      <p:sp>
        <p:nvSpPr>
          <p:cNvPr id="5" name="Номер слайда 4"/>
          <p:cNvSpPr>
            <a:spLocks noGrp="1"/>
          </p:cNvSpPr>
          <p:nvPr>
            <p:ph type="sldNum" sz="quarter" idx="12"/>
          </p:nvPr>
        </p:nvSpPr>
        <p:spPr/>
        <p:txBody>
          <a:bodyPr/>
          <a:lstStyle/>
          <a:p>
            <a:fld id="{716978A7-DB94-408D-889A-A10B9A6646E1}" type="slidenum">
              <a:rPr lang="ru-RU"/>
              <a:pPr/>
              <a:t>10</a:t>
            </a:fld>
            <a:endParaRPr lang="ru-RU"/>
          </a:p>
        </p:txBody>
      </p:sp>
      <p:pic>
        <p:nvPicPr>
          <p:cNvPr id="87045" name="Picture 5" descr="Морское ушко-3"/>
          <p:cNvPicPr>
            <a:picLocks noChangeAspect="1" noChangeArrowheads="1"/>
          </p:cNvPicPr>
          <p:nvPr/>
        </p:nvPicPr>
        <p:blipFill>
          <a:blip r:embed="rId2" cstate="print"/>
          <a:srcRect/>
          <a:stretch>
            <a:fillRect/>
          </a:stretch>
        </p:blipFill>
        <p:spPr bwMode="auto">
          <a:xfrm>
            <a:off x="1476375" y="333375"/>
            <a:ext cx="5975350" cy="597535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Grp="1" noChangeArrowheads="1"/>
          </p:cNvSpPr>
          <p:nvPr>
            <p:ph type="title"/>
          </p:nvPr>
        </p:nvSpPr>
        <p:spPr>
          <a:xfrm>
            <a:off x="457200" y="277813"/>
            <a:ext cx="8229600" cy="5959475"/>
          </a:xfrm>
        </p:spPr>
        <p:txBody>
          <a:bodyPr/>
          <a:lstStyle/>
          <a:p>
            <a:endParaRPr lang="ru-RU"/>
          </a:p>
        </p:txBody>
      </p:sp>
      <p:sp>
        <p:nvSpPr>
          <p:cNvPr id="4" name="Нижний колонтитул 3"/>
          <p:cNvSpPr>
            <a:spLocks noGrp="1"/>
          </p:cNvSpPr>
          <p:nvPr>
            <p:ph type="ftr" sz="quarter" idx="11"/>
          </p:nvPr>
        </p:nvSpPr>
        <p:spPr/>
        <p:txBody>
          <a:bodyPr/>
          <a:lstStyle/>
          <a:p>
            <a:r>
              <a:rPr lang="ru-RU"/>
              <a:t>Пустовая Л.Е.</a:t>
            </a:r>
          </a:p>
        </p:txBody>
      </p:sp>
      <p:sp>
        <p:nvSpPr>
          <p:cNvPr id="5" name="Номер слайда 4"/>
          <p:cNvSpPr>
            <a:spLocks noGrp="1"/>
          </p:cNvSpPr>
          <p:nvPr>
            <p:ph type="sldNum" sz="quarter" idx="12"/>
          </p:nvPr>
        </p:nvSpPr>
        <p:spPr/>
        <p:txBody>
          <a:bodyPr/>
          <a:lstStyle/>
          <a:p>
            <a:fld id="{4A8B9872-1361-4292-B2BB-CE48F842C36E}" type="slidenum">
              <a:rPr lang="ru-RU"/>
              <a:pPr/>
              <a:t>11</a:t>
            </a:fld>
            <a:endParaRPr lang="ru-RU"/>
          </a:p>
        </p:txBody>
      </p:sp>
      <p:pic>
        <p:nvPicPr>
          <p:cNvPr id="89093" name="Picture 5" descr="Морское ушко-4"/>
          <p:cNvPicPr>
            <a:picLocks noChangeAspect="1" noChangeArrowheads="1"/>
          </p:cNvPicPr>
          <p:nvPr/>
        </p:nvPicPr>
        <p:blipFill>
          <a:blip r:embed="rId2" cstate="print"/>
          <a:srcRect/>
          <a:stretch>
            <a:fillRect/>
          </a:stretch>
        </p:blipFill>
        <p:spPr bwMode="auto">
          <a:xfrm>
            <a:off x="1673225" y="260350"/>
            <a:ext cx="5468938" cy="597693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277813"/>
            <a:ext cx="8229600" cy="5815012"/>
          </a:xfrm>
        </p:spPr>
        <p:txBody>
          <a:bodyPr/>
          <a:lstStyle/>
          <a:p>
            <a:endParaRPr lang="ru-RU" sz="4000">
              <a:solidFill>
                <a:srgbClr val="CCFF99"/>
              </a:solidFill>
            </a:endParaRPr>
          </a:p>
        </p:txBody>
      </p:sp>
      <p:sp>
        <p:nvSpPr>
          <p:cNvPr id="4" name="Нижний колонтитул 4"/>
          <p:cNvSpPr>
            <a:spLocks noGrp="1"/>
          </p:cNvSpPr>
          <p:nvPr>
            <p:ph type="ftr" sz="quarter" idx="11"/>
          </p:nvPr>
        </p:nvSpPr>
        <p:spPr/>
        <p:txBody>
          <a:bodyPr/>
          <a:lstStyle/>
          <a:p>
            <a:r>
              <a:rPr lang="ru-RU"/>
              <a:t>Пустовая Л.Е.</a:t>
            </a:r>
          </a:p>
        </p:txBody>
      </p:sp>
      <p:sp>
        <p:nvSpPr>
          <p:cNvPr id="5" name="Номер слайда 5"/>
          <p:cNvSpPr>
            <a:spLocks noGrp="1"/>
          </p:cNvSpPr>
          <p:nvPr>
            <p:ph type="sldNum" sz="quarter" idx="12"/>
          </p:nvPr>
        </p:nvSpPr>
        <p:spPr/>
        <p:txBody>
          <a:bodyPr/>
          <a:lstStyle/>
          <a:p>
            <a:fld id="{5E04751B-110D-4841-B768-D20C09B8566D}" type="slidenum">
              <a:rPr lang="ru-RU"/>
              <a:pPr/>
              <a:t>12</a:t>
            </a:fld>
            <a:endParaRPr lang="ru-RU"/>
          </a:p>
        </p:txBody>
      </p:sp>
      <p:pic>
        <p:nvPicPr>
          <p:cNvPr id="91158" name="Picture 22" descr="Морское ушко-5"/>
          <p:cNvPicPr>
            <a:picLocks noChangeAspect="1" noChangeArrowheads="1"/>
          </p:cNvPicPr>
          <p:nvPr/>
        </p:nvPicPr>
        <p:blipFill>
          <a:blip r:embed="rId2" cstate="print"/>
          <a:srcRect/>
          <a:stretch>
            <a:fillRect/>
          </a:stretch>
        </p:blipFill>
        <p:spPr bwMode="auto">
          <a:xfrm>
            <a:off x="1331913" y="244475"/>
            <a:ext cx="5976937" cy="58737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ChangeArrowheads="1"/>
          </p:cNvSpPr>
          <p:nvPr>
            <p:ph type="title"/>
          </p:nvPr>
        </p:nvSpPr>
        <p:spPr>
          <a:xfrm>
            <a:off x="457200" y="277813"/>
            <a:ext cx="8229600" cy="5815012"/>
          </a:xfrm>
        </p:spPr>
        <p:txBody>
          <a:bodyPr/>
          <a:lstStyle/>
          <a:p>
            <a:pPr algn="just">
              <a:lnSpc>
                <a:spcPct val="130000"/>
              </a:lnSpc>
            </a:pPr>
            <a:r>
              <a:rPr lang="ru-RU" sz="2800" dirty="0">
                <a:solidFill>
                  <a:srgbClr val="002060"/>
                </a:solidFill>
              </a:rPr>
              <a:t>Выращивает очень прочную, переливающуюся изнутри раковину, склеивая прочные </a:t>
            </a:r>
            <a:r>
              <a:rPr lang="ru-RU" sz="2800" dirty="0" err="1">
                <a:solidFill>
                  <a:srgbClr val="002060"/>
                </a:solidFill>
              </a:rPr>
              <a:t>наночастички</a:t>
            </a:r>
            <a:r>
              <a:rPr lang="ru-RU" sz="2800" dirty="0">
                <a:solidFill>
                  <a:srgbClr val="002060"/>
                </a:solidFill>
              </a:rPr>
              <a:t> мела особой смесью белков с углеводами. Трещины, появляющиеся снаружи, не могут распространяться в раковине из-за </a:t>
            </a:r>
            <a:r>
              <a:rPr lang="ru-RU" sz="2800" dirty="0" err="1">
                <a:solidFill>
                  <a:srgbClr val="002060"/>
                </a:solidFill>
              </a:rPr>
              <a:t>наноструктурированных</a:t>
            </a:r>
            <a:r>
              <a:rPr lang="ru-RU" sz="2800" dirty="0">
                <a:solidFill>
                  <a:srgbClr val="002060"/>
                </a:solidFill>
              </a:rPr>
              <a:t> кирпичиков. Раковины являются природной демонстрацией того, что структуры, сформированные из </a:t>
            </a:r>
            <a:r>
              <a:rPr lang="ru-RU" sz="2800" dirty="0" err="1">
                <a:solidFill>
                  <a:srgbClr val="002060"/>
                </a:solidFill>
              </a:rPr>
              <a:t>наночастиц</a:t>
            </a:r>
            <a:r>
              <a:rPr lang="ru-RU" sz="2800" dirty="0">
                <a:solidFill>
                  <a:srgbClr val="002060"/>
                </a:solidFill>
              </a:rPr>
              <a:t>, могут быть намного прочнее материала, однородного в объеме.</a:t>
            </a: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12DA455C-0AC1-4E04-B9D6-5663F348FC7E}" type="slidenum">
              <a:rPr lang="ru-RU"/>
              <a:pPr/>
              <a:t>13</a:t>
            </a:fld>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Grp="1" noChangeArrowheads="1"/>
          </p:cNvSpPr>
          <p:nvPr>
            <p:ph type="title"/>
          </p:nvPr>
        </p:nvSpPr>
        <p:spPr>
          <a:xfrm>
            <a:off x="457200" y="277813"/>
            <a:ext cx="8229600" cy="6175375"/>
          </a:xfrm>
        </p:spPr>
        <p:txBody>
          <a:bodyPr/>
          <a:lstStyle/>
          <a:p>
            <a:pPr algn="just"/>
            <a:r>
              <a:rPr lang="ru-RU" sz="2800" dirty="0">
                <a:solidFill>
                  <a:srgbClr val="002060"/>
                </a:solidFill>
              </a:rPr>
              <a:t>Есть сведения, что </a:t>
            </a:r>
            <a:r>
              <a:rPr lang="ru-RU" sz="2800" u="sng" dirty="0">
                <a:solidFill>
                  <a:srgbClr val="002060"/>
                </a:solidFill>
              </a:rPr>
              <a:t>в четвертом веке нашей эры</a:t>
            </a:r>
            <a:r>
              <a:rPr lang="ru-RU" sz="2800" dirty="0">
                <a:solidFill>
                  <a:srgbClr val="002060"/>
                </a:solidFill>
              </a:rPr>
              <a:t> римские стекловары делали цветное стекло, содержащее </a:t>
            </a:r>
            <a:r>
              <a:rPr lang="ru-RU" sz="2800" dirty="0" err="1">
                <a:solidFill>
                  <a:srgbClr val="002060"/>
                </a:solidFill>
              </a:rPr>
              <a:t>наночастицы</a:t>
            </a:r>
            <a:r>
              <a:rPr lang="ru-RU" sz="2800" dirty="0">
                <a:solidFill>
                  <a:srgbClr val="002060"/>
                </a:solidFill>
              </a:rPr>
              <a:t> металлов. </a:t>
            </a:r>
            <a:br>
              <a:rPr lang="ru-RU" sz="2800" dirty="0">
                <a:solidFill>
                  <a:srgbClr val="002060"/>
                </a:solidFill>
              </a:rPr>
            </a:br>
            <a:r>
              <a:rPr lang="ru-RU" sz="2800" dirty="0">
                <a:solidFill>
                  <a:srgbClr val="002060"/>
                </a:solidFill>
              </a:rPr>
              <a:t>Изделие этой эпохи, называемое чашей Ликурга, находится в Британском Музее. </a:t>
            </a:r>
            <a:br>
              <a:rPr lang="ru-RU" sz="2800" dirty="0">
                <a:solidFill>
                  <a:srgbClr val="002060"/>
                </a:solidFill>
              </a:rPr>
            </a:br>
            <a:r>
              <a:rPr lang="ru-RU" sz="2800" dirty="0">
                <a:solidFill>
                  <a:srgbClr val="002060"/>
                </a:solidFill>
              </a:rPr>
              <a:t>Чаша, изображающая смерть короля Ликурга, сделана из стекла на основе натровой извести, содержащего </a:t>
            </a:r>
            <a:r>
              <a:rPr lang="ru-RU" sz="2800" u="sng" dirty="0" err="1">
                <a:solidFill>
                  <a:srgbClr val="002060"/>
                </a:solidFill>
              </a:rPr>
              <a:t>наночастицы</a:t>
            </a:r>
            <a:r>
              <a:rPr lang="ru-RU" sz="2800" u="sng" dirty="0">
                <a:solidFill>
                  <a:srgbClr val="002060"/>
                </a:solidFill>
              </a:rPr>
              <a:t> серебра и золота.</a:t>
            </a:r>
            <a:r>
              <a:rPr lang="ru-RU" sz="2800" dirty="0">
                <a:solidFill>
                  <a:srgbClr val="002060"/>
                </a:solidFill>
              </a:rPr>
              <a:t> Цвет чаши меняется от зеленого до темно-красного при помещении в нее источника света. Огромное разнообразие прекрасных цветных витражей в средневековых храмах объясняется присутствием металлических </a:t>
            </a:r>
            <a:r>
              <a:rPr lang="ru-RU" sz="2800" dirty="0" err="1">
                <a:solidFill>
                  <a:srgbClr val="002060"/>
                </a:solidFill>
              </a:rPr>
              <a:t>наночастиц</a:t>
            </a:r>
            <a:r>
              <a:rPr lang="ru-RU" sz="2800" dirty="0">
                <a:solidFill>
                  <a:srgbClr val="002060"/>
                </a:solidFill>
              </a:rPr>
              <a:t> в стекле.</a:t>
            </a:r>
            <a:r>
              <a:rPr lang="ru-RU" sz="4000" dirty="0">
                <a:solidFill>
                  <a:srgbClr val="002060"/>
                </a:solidFill>
              </a:rPr>
              <a:t> </a:t>
            </a: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EAA65BB8-A4B9-4FE2-99A7-E848971965FE}" type="slidenum">
              <a:rPr lang="ru-RU"/>
              <a:pPr/>
              <a:t>14</a:t>
            </a:fld>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90" name="Rectangle 6"/>
          <p:cNvSpPr>
            <a:spLocks noGrp="1" noChangeArrowheads="1"/>
          </p:cNvSpPr>
          <p:nvPr>
            <p:ph type="ctrTitle"/>
          </p:nvPr>
        </p:nvSpPr>
        <p:spPr/>
        <p:txBody>
          <a:bodyPr/>
          <a:lstStyle/>
          <a:p>
            <a:endParaRPr lang="ru-RU"/>
          </a:p>
        </p:txBody>
      </p:sp>
      <p:sp>
        <p:nvSpPr>
          <p:cNvPr id="93191" name="Rectangle 7"/>
          <p:cNvSpPr>
            <a:spLocks noGrp="1" noChangeArrowheads="1"/>
          </p:cNvSpPr>
          <p:nvPr>
            <p:ph type="subTitle" idx="1"/>
          </p:nvPr>
        </p:nvSpPr>
        <p:spPr>
          <a:xfrm>
            <a:off x="1403350" y="5661025"/>
            <a:ext cx="6400800" cy="720725"/>
          </a:xfrm>
        </p:spPr>
        <p:txBody>
          <a:bodyPr/>
          <a:lstStyle/>
          <a:p>
            <a:r>
              <a:rPr lang="ru-RU"/>
              <a:t>Кубок Ликурга, </a:t>
            </a:r>
            <a:r>
              <a:rPr lang="en-US"/>
              <a:t>IV</a:t>
            </a:r>
            <a:r>
              <a:rPr lang="ru-RU"/>
              <a:t> в н.э.</a:t>
            </a:r>
          </a:p>
        </p:txBody>
      </p:sp>
      <p:pic>
        <p:nvPicPr>
          <p:cNvPr id="93189" name="Picture 5" descr="кубок Ликурга"/>
          <p:cNvPicPr>
            <a:picLocks noChangeAspect="1" noChangeArrowheads="1"/>
          </p:cNvPicPr>
          <p:nvPr/>
        </p:nvPicPr>
        <p:blipFill>
          <a:blip r:embed="rId2" cstate="print"/>
          <a:srcRect/>
          <a:stretch>
            <a:fillRect/>
          </a:stretch>
        </p:blipFill>
        <p:spPr bwMode="auto">
          <a:xfrm>
            <a:off x="684213" y="333375"/>
            <a:ext cx="8064500" cy="510698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4"/>
          <p:cNvSpPr>
            <a:spLocks noGrp="1" noChangeArrowheads="1"/>
          </p:cNvSpPr>
          <p:nvPr>
            <p:ph type="title"/>
          </p:nvPr>
        </p:nvSpPr>
        <p:spPr>
          <a:xfrm>
            <a:off x="457200" y="277813"/>
            <a:ext cx="8229600" cy="5959475"/>
          </a:xfrm>
        </p:spPr>
        <p:txBody>
          <a:bodyPr/>
          <a:lstStyle/>
          <a:p>
            <a:endParaRPr lang="ru-RU"/>
          </a:p>
        </p:txBody>
      </p:sp>
      <p:sp>
        <p:nvSpPr>
          <p:cNvPr id="4" name="Нижний колонтитул 3"/>
          <p:cNvSpPr>
            <a:spLocks noGrp="1"/>
          </p:cNvSpPr>
          <p:nvPr>
            <p:ph type="ftr" sz="quarter" idx="11"/>
          </p:nvPr>
        </p:nvSpPr>
        <p:spPr/>
        <p:txBody>
          <a:bodyPr/>
          <a:lstStyle/>
          <a:p>
            <a:r>
              <a:rPr lang="ru-RU"/>
              <a:t>Пустовая Л.Е.</a:t>
            </a:r>
          </a:p>
        </p:txBody>
      </p:sp>
      <p:sp>
        <p:nvSpPr>
          <p:cNvPr id="5" name="Номер слайда 4"/>
          <p:cNvSpPr>
            <a:spLocks noGrp="1"/>
          </p:cNvSpPr>
          <p:nvPr>
            <p:ph type="sldNum" sz="quarter" idx="12"/>
          </p:nvPr>
        </p:nvSpPr>
        <p:spPr/>
        <p:txBody>
          <a:bodyPr/>
          <a:lstStyle/>
          <a:p>
            <a:fld id="{BC917A80-B9FA-4414-BD77-6DC01004BCBE}" type="slidenum">
              <a:rPr lang="ru-RU"/>
              <a:pPr/>
              <a:t>16</a:t>
            </a:fld>
            <a:endParaRPr lang="ru-RU"/>
          </a:p>
        </p:txBody>
      </p:sp>
      <p:pic>
        <p:nvPicPr>
          <p:cNvPr id="97285" name="Picture 5" descr="витраж"/>
          <p:cNvPicPr>
            <a:picLocks noChangeAspect="1" noChangeArrowheads="1"/>
          </p:cNvPicPr>
          <p:nvPr/>
        </p:nvPicPr>
        <p:blipFill>
          <a:blip r:embed="rId2" cstate="print"/>
          <a:srcRect/>
          <a:stretch>
            <a:fillRect/>
          </a:stretch>
        </p:blipFill>
        <p:spPr bwMode="auto">
          <a:xfrm>
            <a:off x="611188" y="333375"/>
            <a:ext cx="7848600" cy="588645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4" name="Rectangle 6"/>
          <p:cNvSpPr>
            <a:spLocks noGrp="1" noChangeArrowheads="1"/>
          </p:cNvSpPr>
          <p:nvPr>
            <p:ph type="title"/>
          </p:nvPr>
        </p:nvSpPr>
        <p:spPr/>
        <p:txBody>
          <a:bodyPr/>
          <a:lstStyle/>
          <a:p>
            <a:endParaRPr lang="ru-RU"/>
          </a:p>
        </p:txBody>
      </p:sp>
      <p:sp>
        <p:nvSpPr>
          <p:cNvPr id="99335" name="Rectangle 7"/>
          <p:cNvSpPr>
            <a:spLocks noGrp="1" noChangeArrowheads="1"/>
          </p:cNvSpPr>
          <p:nvPr>
            <p:ph sz="half" idx="1"/>
          </p:nvPr>
        </p:nvSpPr>
        <p:spPr/>
        <p:txBody>
          <a:bodyPr/>
          <a:lstStyle/>
          <a:p>
            <a:endParaRPr lang="ru-RU"/>
          </a:p>
        </p:txBody>
      </p:sp>
      <p:sp>
        <p:nvSpPr>
          <p:cNvPr id="99336" name="Rectangle 8"/>
          <p:cNvSpPr>
            <a:spLocks noGrp="1" noChangeArrowheads="1"/>
          </p:cNvSpPr>
          <p:nvPr>
            <p:ph sz="half" idx="2"/>
          </p:nvPr>
        </p:nvSpPr>
        <p:spPr/>
        <p:txBody>
          <a:bodyPr/>
          <a:lstStyle/>
          <a:p>
            <a:endParaRPr lang="ru-RU"/>
          </a:p>
        </p:txBody>
      </p:sp>
      <p:sp>
        <p:nvSpPr>
          <p:cNvPr id="7" name="Нижний колонтитул 5"/>
          <p:cNvSpPr>
            <a:spLocks noGrp="1"/>
          </p:cNvSpPr>
          <p:nvPr>
            <p:ph type="ftr" sz="quarter" idx="11"/>
          </p:nvPr>
        </p:nvSpPr>
        <p:spPr/>
        <p:txBody>
          <a:bodyPr/>
          <a:lstStyle/>
          <a:p>
            <a:r>
              <a:rPr lang="ru-RU"/>
              <a:t>Пустовая Л.Е.</a:t>
            </a:r>
          </a:p>
        </p:txBody>
      </p:sp>
      <p:sp>
        <p:nvSpPr>
          <p:cNvPr id="8" name="Номер слайда 6"/>
          <p:cNvSpPr>
            <a:spLocks noGrp="1"/>
          </p:cNvSpPr>
          <p:nvPr>
            <p:ph type="sldNum" sz="quarter" idx="12"/>
          </p:nvPr>
        </p:nvSpPr>
        <p:spPr/>
        <p:txBody>
          <a:bodyPr/>
          <a:lstStyle/>
          <a:p>
            <a:fld id="{EA2050E8-001C-429E-998F-5E6E242DC387}" type="slidenum">
              <a:rPr lang="ru-RU"/>
              <a:pPr/>
              <a:t>17</a:t>
            </a:fld>
            <a:endParaRPr lang="ru-RU"/>
          </a:p>
        </p:txBody>
      </p:sp>
      <p:pic>
        <p:nvPicPr>
          <p:cNvPr id="99333" name="Picture 5" descr="витраж2"/>
          <p:cNvPicPr>
            <a:picLocks noChangeAspect="1" noChangeArrowheads="1"/>
          </p:cNvPicPr>
          <p:nvPr/>
        </p:nvPicPr>
        <p:blipFill>
          <a:blip r:embed="rId2" cstate="print"/>
          <a:srcRect/>
          <a:stretch>
            <a:fillRect/>
          </a:stretch>
        </p:blipFill>
        <p:spPr bwMode="auto">
          <a:xfrm>
            <a:off x="250825" y="260350"/>
            <a:ext cx="4375150" cy="5832475"/>
          </a:xfrm>
          <a:prstGeom prst="rect">
            <a:avLst/>
          </a:prstGeom>
          <a:noFill/>
        </p:spPr>
      </p:pic>
      <p:pic>
        <p:nvPicPr>
          <p:cNvPr id="99337" name="Picture 9" descr="витраж3"/>
          <p:cNvPicPr>
            <a:picLocks noChangeAspect="1" noChangeArrowheads="1"/>
          </p:cNvPicPr>
          <p:nvPr/>
        </p:nvPicPr>
        <p:blipFill>
          <a:blip r:embed="rId3" cstate="print"/>
          <a:srcRect/>
          <a:stretch>
            <a:fillRect/>
          </a:stretch>
        </p:blipFill>
        <p:spPr bwMode="auto">
          <a:xfrm>
            <a:off x="4572000" y="260350"/>
            <a:ext cx="4375150" cy="583247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Rectangle 4"/>
          <p:cNvSpPr>
            <a:spLocks noGrp="1" noChangeArrowheads="1"/>
          </p:cNvSpPr>
          <p:nvPr>
            <p:ph type="title"/>
          </p:nvPr>
        </p:nvSpPr>
        <p:spPr>
          <a:xfrm>
            <a:off x="457200" y="277813"/>
            <a:ext cx="8229600" cy="5888037"/>
          </a:xfrm>
        </p:spPr>
        <p:txBody>
          <a:bodyPr/>
          <a:lstStyle/>
          <a:p>
            <a:endParaRPr lang="ru-RU"/>
          </a:p>
        </p:txBody>
      </p:sp>
      <p:sp>
        <p:nvSpPr>
          <p:cNvPr id="4" name="Нижний колонтитул 3"/>
          <p:cNvSpPr>
            <a:spLocks noGrp="1"/>
          </p:cNvSpPr>
          <p:nvPr>
            <p:ph type="ftr" sz="quarter" idx="11"/>
          </p:nvPr>
        </p:nvSpPr>
        <p:spPr/>
        <p:txBody>
          <a:bodyPr/>
          <a:lstStyle/>
          <a:p>
            <a:r>
              <a:rPr lang="ru-RU"/>
              <a:t>Пустовая Л.Е.</a:t>
            </a:r>
          </a:p>
        </p:txBody>
      </p:sp>
      <p:sp>
        <p:nvSpPr>
          <p:cNvPr id="5" name="Номер слайда 4"/>
          <p:cNvSpPr>
            <a:spLocks noGrp="1"/>
          </p:cNvSpPr>
          <p:nvPr>
            <p:ph type="sldNum" sz="quarter" idx="12"/>
          </p:nvPr>
        </p:nvSpPr>
        <p:spPr/>
        <p:txBody>
          <a:bodyPr/>
          <a:lstStyle/>
          <a:p>
            <a:fld id="{B077CE61-99F6-4B86-BF51-6A9DE8726A09}" type="slidenum">
              <a:rPr lang="ru-RU"/>
              <a:pPr/>
              <a:t>18</a:t>
            </a:fld>
            <a:endParaRPr lang="ru-RU"/>
          </a:p>
        </p:txBody>
      </p:sp>
      <p:pic>
        <p:nvPicPr>
          <p:cNvPr id="102405" name="Picture 5" descr="витраж4"/>
          <p:cNvPicPr>
            <a:picLocks noChangeAspect="1" noChangeArrowheads="1"/>
          </p:cNvPicPr>
          <p:nvPr/>
        </p:nvPicPr>
        <p:blipFill>
          <a:blip r:embed="rId2" cstate="print"/>
          <a:srcRect/>
          <a:stretch>
            <a:fillRect/>
          </a:stretch>
        </p:blipFill>
        <p:spPr bwMode="auto">
          <a:xfrm>
            <a:off x="611188" y="333375"/>
            <a:ext cx="7993062" cy="59944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7813"/>
            <a:ext cx="8229600" cy="847725"/>
          </a:xfrm>
        </p:spPr>
        <p:txBody>
          <a:bodyPr/>
          <a:lstStyle/>
          <a:p>
            <a:pPr algn="ctr"/>
            <a:r>
              <a:rPr lang="ru-RU" sz="3600" b="1" dirty="0">
                <a:solidFill>
                  <a:schemeClr val="accent3">
                    <a:lumMod val="75000"/>
                  </a:schemeClr>
                </a:solidFill>
              </a:rPr>
              <a:t>Фотография</a:t>
            </a:r>
          </a:p>
        </p:txBody>
      </p:sp>
      <p:sp>
        <p:nvSpPr>
          <p:cNvPr id="39939" name="Rectangle 3"/>
          <p:cNvSpPr>
            <a:spLocks noGrp="1" noChangeArrowheads="1"/>
          </p:cNvSpPr>
          <p:nvPr>
            <p:ph idx="1"/>
          </p:nvPr>
        </p:nvSpPr>
        <p:spPr>
          <a:xfrm>
            <a:off x="457200" y="1268413"/>
            <a:ext cx="8229600" cy="5256212"/>
          </a:xfrm>
        </p:spPr>
        <p:txBody>
          <a:bodyPr/>
          <a:lstStyle/>
          <a:p>
            <a:pPr algn="just">
              <a:lnSpc>
                <a:spcPct val="110000"/>
              </a:lnSpc>
            </a:pPr>
            <a:r>
              <a:rPr lang="ru-RU" sz="2800" dirty="0">
                <a:solidFill>
                  <a:srgbClr val="002060"/>
                </a:solidFill>
              </a:rPr>
              <a:t>технология, развитая в XVIII—XIX вв., основывается на образовании </a:t>
            </a:r>
            <a:r>
              <a:rPr lang="ru-RU" sz="2800" u="sng" dirty="0" err="1">
                <a:solidFill>
                  <a:srgbClr val="002060"/>
                </a:solidFill>
              </a:rPr>
              <a:t>наночастиц</a:t>
            </a:r>
            <a:r>
              <a:rPr lang="ru-RU" sz="2800" u="sng" dirty="0">
                <a:solidFill>
                  <a:srgbClr val="002060"/>
                </a:solidFill>
              </a:rPr>
              <a:t> серебра под действием света</a:t>
            </a:r>
            <a:r>
              <a:rPr lang="ru-RU" sz="2800" dirty="0">
                <a:solidFill>
                  <a:srgbClr val="002060"/>
                </a:solidFill>
              </a:rPr>
              <a:t>. </a:t>
            </a:r>
          </a:p>
          <a:p>
            <a:pPr algn="just">
              <a:lnSpc>
                <a:spcPct val="90000"/>
              </a:lnSpc>
            </a:pPr>
            <a:r>
              <a:rPr lang="ru-RU" sz="2800" dirty="0">
                <a:solidFill>
                  <a:srgbClr val="002060"/>
                </a:solidFill>
              </a:rPr>
              <a:t> История фотографии начинается с 1839 года. Именно в этом году ( точнее 19 августа 1839 года) </a:t>
            </a:r>
            <a:r>
              <a:rPr lang="ru-RU" sz="2800" dirty="0" err="1">
                <a:solidFill>
                  <a:srgbClr val="002060"/>
                </a:solidFill>
              </a:rPr>
              <a:t>Ф.Д.Араго</a:t>
            </a:r>
            <a:r>
              <a:rPr lang="ru-RU" sz="2800" dirty="0">
                <a:solidFill>
                  <a:srgbClr val="002060"/>
                </a:solidFill>
              </a:rPr>
              <a:t>, выступив перед совместным заседанием Парижской Академии наук и Академии Изящных Искусств, познакомил присутствующих с сущностью дагерротипии, и тем самым положил начало одному из величайших открытий 19 века.        </a:t>
            </a:r>
          </a:p>
        </p:txBody>
      </p:sp>
      <p:sp>
        <p:nvSpPr>
          <p:cNvPr id="4" name="Нижний колонтитул 4"/>
          <p:cNvSpPr>
            <a:spLocks noGrp="1"/>
          </p:cNvSpPr>
          <p:nvPr>
            <p:ph type="ftr" sz="quarter" idx="11"/>
          </p:nvPr>
        </p:nvSpPr>
        <p:spPr/>
        <p:txBody>
          <a:bodyPr/>
          <a:lstStyle/>
          <a:p>
            <a:r>
              <a:rPr lang="ru-RU"/>
              <a:t>Пустовая Л.Е.</a:t>
            </a:r>
          </a:p>
        </p:txBody>
      </p:sp>
      <p:sp>
        <p:nvSpPr>
          <p:cNvPr id="5" name="Номер слайда 5"/>
          <p:cNvSpPr>
            <a:spLocks noGrp="1"/>
          </p:cNvSpPr>
          <p:nvPr>
            <p:ph type="sldNum" sz="quarter" idx="12"/>
          </p:nvPr>
        </p:nvSpPr>
        <p:spPr/>
        <p:txBody>
          <a:bodyPr/>
          <a:lstStyle/>
          <a:p>
            <a:fld id="{CCECD144-2448-4E9E-AF19-7BB1C6A06A46}" type="slidenum">
              <a:rPr lang="ru-RU"/>
              <a:pPr/>
              <a:t>19</a:t>
            </a:fld>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3400" y="1371600"/>
            <a:ext cx="7851648" cy="1200144"/>
          </a:xfrm>
        </p:spPr>
        <p:txBody>
          <a:bodyPr/>
          <a:lstStyle/>
          <a:p>
            <a:pPr algn="ctr"/>
            <a:r>
              <a:rPr lang="ru-RU" dirty="0">
                <a:solidFill>
                  <a:schemeClr val="tx1"/>
                </a:solidFill>
              </a:rPr>
              <a:t>ЛЕКЦИЯ № 1</a:t>
            </a:r>
          </a:p>
        </p:txBody>
      </p:sp>
      <p:sp>
        <p:nvSpPr>
          <p:cNvPr id="2051" name="Rectangle 3"/>
          <p:cNvSpPr>
            <a:spLocks noGrp="1" noChangeArrowheads="1"/>
          </p:cNvSpPr>
          <p:nvPr>
            <p:ph type="subTitle" idx="1"/>
          </p:nvPr>
        </p:nvSpPr>
        <p:spPr>
          <a:xfrm>
            <a:off x="533400" y="2928934"/>
            <a:ext cx="7854696" cy="2052202"/>
          </a:xfrm>
        </p:spPr>
        <p:txBody>
          <a:bodyPr>
            <a:normAutofit/>
          </a:bodyPr>
          <a:lstStyle/>
          <a:p>
            <a:pPr algn="ctr"/>
            <a:r>
              <a:rPr lang="ru-RU" sz="2800" b="1" i="1" dirty="0">
                <a:solidFill>
                  <a:srgbClr val="FFFF00"/>
                </a:solidFill>
              </a:rPr>
              <a:t>ВВЕДЕНИЕ</a:t>
            </a:r>
          </a:p>
          <a:p>
            <a:pPr algn="ctr"/>
            <a:r>
              <a:rPr lang="ru-RU" sz="2800" b="1" i="1" dirty="0">
                <a:solidFill>
                  <a:srgbClr val="FFFF00"/>
                </a:solidFill>
              </a:rPr>
              <a:t>История развития </a:t>
            </a:r>
            <a:r>
              <a:rPr lang="ru-RU" sz="2800" b="1" i="1" dirty="0" err="1">
                <a:solidFill>
                  <a:srgbClr val="FFFF00"/>
                </a:solidFill>
              </a:rPr>
              <a:t>нанотехнологий</a:t>
            </a:r>
            <a:r>
              <a:rPr lang="ru-RU" sz="2800" b="1" i="1" dirty="0">
                <a:solidFill>
                  <a:srgbClr val="FFFF00"/>
                </a:solidFill>
              </a:rPr>
              <a:t> и </a:t>
            </a:r>
            <a:r>
              <a:rPr lang="ru-RU" sz="2800" b="1" i="1" dirty="0" err="1" smtClean="0">
                <a:solidFill>
                  <a:srgbClr val="FFFF00"/>
                </a:solidFill>
              </a:rPr>
              <a:t>наноматериалов</a:t>
            </a:r>
            <a:r>
              <a:rPr lang="ru-RU" sz="2800" b="1" dirty="0" smtClean="0">
                <a:solidFill>
                  <a:srgbClr val="FFFF00"/>
                </a:solidFill>
              </a:rPr>
              <a:t> </a:t>
            </a:r>
            <a:endParaRPr lang="ru-RU" sz="2800" b="1" dirty="0">
              <a:solidFill>
                <a:srgbClr val="FFFF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idx="1"/>
          </p:nvPr>
        </p:nvSpPr>
        <p:spPr>
          <a:xfrm>
            <a:off x="457200" y="549275"/>
            <a:ext cx="8507413" cy="5759450"/>
          </a:xfrm>
        </p:spPr>
        <p:txBody>
          <a:bodyPr/>
          <a:lstStyle/>
          <a:p>
            <a:pPr algn="just">
              <a:lnSpc>
                <a:spcPct val="90000"/>
              </a:lnSpc>
            </a:pPr>
            <a:r>
              <a:rPr lang="ru-RU" sz="2600" dirty="0">
                <a:solidFill>
                  <a:srgbClr val="002060"/>
                </a:solidFill>
              </a:rPr>
              <a:t>Хотя светочувствительность определенных материалов была известна очень давно , получить изображение окружающего нас мира и уберечь его от действия света удалось только </a:t>
            </a:r>
            <a:r>
              <a:rPr lang="ru-RU" sz="2600" dirty="0" err="1">
                <a:solidFill>
                  <a:srgbClr val="002060"/>
                </a:solidFill>
              </a:rPr>
              <a:t>Жозефу</a:t>
            </a:r>
            <a:r>
              <a:rPr lang="ru-RU" sz="2600" dirty="0">
                <a:solidFill>
                  <a:srgbClr val="002060"/>
                </a:solidFill>
              </a:rPr>
              <a:t> </a:t>
            </a:r>
            <a:r>
              <a:rPr lang="ru-RU" sz="2600" dirty="0" err="1">
                <a:solidFill>
                  <a:srgbClr val="002060"/>
                </a:solidFill>
              </a:rPr>
              <a:t>Нисефору</a:t>
            </a:r>
            <a:r>
              <a:rPr lang="ru-RU" sz="2600" dirty="0">
                <a:solidFill>
                  <a:srgbClr val="002060"/>
                </a:solidFill>
              </a:rPr>
              <a:t> </a:t>
            </a:r>
            <a:r>
              <a:rPr lang="ru-RU" sz="2600" dirty="0" err="1">
                <a:solidFill>
                  <a:srgbClr val="002060"/>
                </a:solidFill>
              </a:rPr>
              <a:t>Ньепсу</a:t>
            </a:r>
            <a:r>
              <a:rPr lang="ru-RU" sz="2600" dirty="0">
                <a:solidFill>
                  <a:srgbClr val="002060"/>
                </a:solidFill>
              </a:rPr>
              <a:t> и Луи Жаку </a:t>
            </a:r>
            <a:r>
              <a:rPr lang="ru-RU" sz="2600" dirty="0" err="1">
                <a:solidFill>
                  <a:srgbClr val="002060"/>
                </a:solidFill>
              </a:rPr>
              <a:t>Манде</a:t>
            </a:r>
            <a:r>
              <a:rPr lang="ru-RU" sz="2600" dirty="0">
                <a:solidFill>
                  <a:srgbClr val="002060"/>
                </a:solidFill>
              </a:rPr>
              <a:t> </a:t>
            </a:r>
            <a:r>
              <a:rPr lang="ru-RU" sz="2600" dirty="0" err="1">
                <a:solidFill>
                  <a:srgbClr val="002060"/>
                </a:solidFill>
              </a:rPr>
              <a:t>Дагеру</a:t>
            </a:r>
            <a:r>
              <a:rPr lang="ru-RU" sz="2600" dirty="0">
                <a:solidFill>
                  <a:srgbClr val="002060"/>
                </a:solidFill>
              </a:rPr>
              <a:t>, изобретателям современной фотографии .</a:t>
            </a:r>
          </a:p>
          <a:p>
            <a:pPr algn="just">
              <a:lnSpc>
                <a:spcPct val="110000"/>
              </a:lnSpc>
            </a:pPr>
            <a:r>
              <a:rPr lang="ru-RU" sz="2600" dirty="0">
                <a:solidFill>
                  <a:srgbClr val="002060"/>
                </a:solidFill>
              </a:rPr>
              <a:t>Фотопленка — это эмульсия галогенида серебра, например, бромида серебра в желатине, нанесенная на основу из прозрачного ацетата целлюлозы. </a:t>
            </a:r>
          </a:p>
          <a:p>
            <a:pPr algn="just">
              <a:lnSpc>
                <a:spcPct val="110000"/>
              </a:lnSpc>
            </a:pPr>
            <a:r>
              <a:rPr lang="ru-RU" sz="2600" dirty="0">
                <a:solidFill>
                  <a:srgbClr val="002060"/>
                </a:solidFill>
              </a:rPr>
              <a:t>Свет разлагает галогенид серебра с образованием </a:t>
            </a:r>
            <a:r>
              <a:rPr lang="ru-RU" sz="2600" dirty="0" err="1">
                <a:solidFill>
                  <a:srgbClr val="002060"/>
                </a:solidFill>
              </a:rPr>
              <a:t>наночастиц</a:t>
            </a:r>
            <a:r>
              <a:rPr lang="ru-RU" sz="2600" dirty="0">
                <a:solidFill>
                  <a:srgbClr val="002060"/>
                </a:solidFill>
              </a:rPr>
              <a:t> чистого серебра, которые и являются пикселями изображения. </a:t>
            </a:r>
          </a:p>
          <a:p>
            <a:pPr>
              <a:lnSpc>
                <a:spcPct val="90000"/>
              </a:lnSpc>
            </a:pPr>
            <a:endParaRPr lang="ru-RU" sz="2600" dirty="0"/>
          </a:p>
        </p:txBody>
      </p:sp>
      <p:sp>
        <p:nvSpPr>
          <p:cNvPr id="3" name="Нижний колонтитул 4"/>
          <p:cNvSpPr>
            <a:spLocks noGrp="1"/>
          </p:cNvSpPr>
          <p:nvPr>
            <p:ph type="ftr" sz="quarter" idx="11"/>
          </p:nvPr>
        </p:nvSpPr>
        <p:spPr/>
        <p:txBody>
          <a:bodyPr/>
          <a:lstStyle/>
          <a:p>
            <a:r>
              <a:rPr lang="ru-RU"/>
              <a:t>Пустовая Л.Е.</a:t>
            </a:r>
          </a:p>
        </p:txBody>
      </p:sp>
      <p:sp>
        <p:nvSpPr>
          <p:cNvPr id="4" name="Номер слайда 5"/>
          <p:cNvSpPr>
            <a:spLocks noGrp="1"/>
          </p:cNvSpPr>
          <p:nvPr>
            <p:ph type="sldNum" sz="quarter" idx="12"/>
          </p:nvPr>
        </p:nvSpPr>
        <p:spPr/>
        <p:txBody>
          <a:bodyPr/>
          <a:lstStyle/>
          <a:p>
            <a:fld id="{1B654E96-1453-40D5-BB0D-8D3B0717ABA8}" type="slidenum">
              <a:rPr lang="ru-RU"/>
              <a:pPr/>
              <a:t>20</a:t>
            </a:fld>
            <a:endParaRPr lang="ru-RU"/>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4" name="Rectangle 6"/>
          <p:cNvSpPr>
            <a:spLocks noGrp="1" noChangeArrowheads="1"/>
          </p:cNvSpPr>
          <p:nvPr>
            <p:ph type="ctrTitle"/>
          </p:nvPr>
        </p:nvSpPr>
        <p:spPr>
          <a:xfrm>
            <a:off x="395288" y="5516563"/>
            <a:ext cx="8569325" cy="944562"/>
          </a:xfrm>
        </p:spPr>
        <p:txBody>
          <a:bodyPr/>
          <a:lstStyle/>
          <a:p>
            <a:r>
              <a:rPr lang="ru-RU" sz="1400"/>
              <a:t>«Вид из окна на Ле-Грас» (1826 год), снята и проявлена французским фотографом Joseph Nicéphore Niépce. Он назвал этот процесс гелиографией (солнечный рисунок). </a:t>
            </a:r>
            <a:br>
              <a:rPr lang="ru-RU" sz="1400"/>
            </a:br>
            <a:r>
              <a:rPr lang="ru-RU" sz="1400"/>
              <a:t>Только процесс экспозиции занял около 8 часов.</a:t>
            </a:r>
          </a:p>
        </p:txBody>
      </p:sp>
      <p:pic>
        <p:nvPicPr>
          <p:cNvPr id="104453" name="Picture 5" descr="первая фотография"/>
          <p:cNvPicPr>
            <a:picLocks noChangeAspect="1" noChangeArrowheads="1"/>
          </p:cNvPicPr>
          <p:nvPr/>
        </p:nvPicPr>
        <p:blipFill>
          <a:blip r:embed="rId2" cstate="print"/>
          <a:srcRect/>
          <a:stretch>
            <a:fillRect/>
          </a:stretch>
        </p:blipFill>
        <p:spPr bwMode="auto">
          <a:xfrm>
            <a:off x="1619250" y="333375"/>
            <a:ext cx="6408738" cy="51689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457200" y="277813"/>
            <a:ext cx="8507413" cy="1139825"/>
          </a:xfrm>
        </p:spPr>
        <p:txBody>
          <a:bodyPr>
            <a:normAutofit/>
          </a:bodyPr>
          <a:lstStyle/>
          <a:p>
            <a:pPr algn="just"/>
            <a:r>
              <a:rPr lang="ru-RU" sz="2000" dirty="0">
                <a:latin typeface="Times New Roman" pitchFamily="18" charset="0"/>
                <a:cs typeface="Times New Roman" pitchFamily="18" charset="0"/>
              </a:rPr>
              <a:t>"Один из первых дагерротипов, зафиксировавших людей.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Несмотря на 10-минутную выдержку, человек, стоящий на углу улицы около чистильщика ботинок, оставался неподвижен и попал на снимок. 1839 год"</a:t>
            </a:r>
          </a:p>
        </p:txBody>
      </p:sp>
      <p:sp>
        <p:nvSpPr>
          <p:cNvPr id="106499" name="Rectangle 3"/>
          <p:cNvSpPr>
            <a:spLocks noGrp="1" noChangeArrowheads="1"/>
          </p:cNvSpPr>
          <p:nvPr>
            <p:ph idx="1"/>
          </p:nvPr>
        </p:nvSpPr>
        <p:spPr/>
        <p:txBody>
          <a:bodyPr/>
          <a:lstStyle/>
          <a:p>
            <a:endParaRPr lang="ru-RU" dirty="0"/>
          </a:p>
        </p:txBody>
      </p:sp>
      <p:sp>
        <p:nvSpPr>
          <p:cNvPr id="5" name="Нижний колонтитул 4"/>
          <p:cNvSpPr>
            <a:spLocks noGrp="1"/>
          </p:cNvSpPr>
          <p:nvPr>
            <p:ph type="ftr" sz="quarter" idx="11"/>
          </p:nvPr>
        </p:nvSpPr>
        <p:spPr/>
        <p:txBody>
          <a:bodyPr/>
          <a:lstStyle/>
          <a:p>
            <a:r>
              <a:rPr lang="ru-RU"/>
              <a:t>Пустовая Л.Е.</a:t>
            </a:r>
          </a:p>
        </p:txBody>
      </p:sp>
      <p:sp>
        <p:nvSpPr>
          <p:cNvPr id="6" name="Номер слайда 5"/>
          <p:cNvSpPr>
            <a:spLocks noGrp="1"/>
          </p:cNvSpPr>
          <p:nvPr>
            <p:ph type="sldNum" sz="quarter" idx="12"/>
          </p:nvPr>
        </p:nvSpPr>
        <p:spPr/>
        <p:txBody>
          <a:bodyPr/>
          <a:lstStyle/>
          <a:p>
            <a:fld id="{AAB6E805-2E48-4261-8B5F-6544A4642321}" type="slidenum">
              <a:rPr lang="ru-RU"/>
              <a:pPr/>
              <a:t>22</a:t>
            </a:fld>
            <a:endParaRPr lang="ru-RU"/>
          </a:p>
        </p:txBody>
      </p:sp>
      <p:pic>
        <p:nvPicPr>
          <p:cNvPr id="106500" name="Picture 4" descr="первая фотография2"/>
          <p:cNvPicPr>
            <a:picLocks noChangeAspect="1" noChangeArrowheads="1"/>
          </p:cNvPicPr>
          <p:nvPr/>
        </p:nvPicPr>
        <p:blipFill>
          <a:blip r:embed="rId2" cstate="print"/>
          <a:srcRect/>
          <a:stretch>
            <a:fillRect/>
          </a:stretch>
        </p:blipFill>
        <p:spPr bwMode="auto">
          <a:xfrm>
            <a:off x="1547813" y="1628775"/>
            <a:ext cx="6329362" cy="4537075"/>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p:cNvSpPr>
            <a:spLocks noGrp="1" noChangeArrowheads="1"/>
          </p:cNvSpPr>
          <p:nvPr>
            <p:ph type="title"/>
          </p:nvPr>
        </p:nvSpPr>
        <p:spPr>
          <a:xfrm>
            <a:off x="428596" y="285728"/>
            <a:ext cx="4286280" cy="4357718"/>
          </a:xfrm>
        </p:spPr>
        <p:txBody>
          <a:bodyPr>
            <a:normAutofit/>
          </a:bodyPr>
          <a:lstStyle/>
          <a:p>
            <a:pPr algn="ctr">
              <a:lnSpc>
                <a:spcPct val="120000"/>
              </a:lnSpc>
            </a:pPr>
            <a:r>
              <a:rPr lang="ru-RU" sz="2800" b="1" u="sng" dirty="0">
                <a:solidFill>
                  <a:srgbClr val="002060"/>
                </a:solidFill>
                <a:latin typeface="Times New Roman" pitchFamily="18" charset="0"/>
                <a:cs typeface="Times New Roman" pitchFamily="18" charset="0"/>
              </a:rPr>
              <a:t>Ричард Фейнман </a:t>
            </a:r>
            <a:r>
              <a:rPr lang="ru-RU" sz="2800" dirty="0">
                <a:solidFill>
                  <a:srgbClr val="002060"/>
                </a:solidFill>
                <a:latin typeface="Times New Roman" pitchFamily="18" charset="0"/>
                <a:cs typeface="Times New Roman" pitchFamily="18" charset="0"/>
              </a:rPr>
              <a:t/>
            </a:r>
            <a:br>
              <a:rPr lang="ru-RU" sz="2800" dirty="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 лауреат </a:t>
            </a:r>
            <a:r>
              <a:rPr lang="ru-RU" sz="2800" dirty="0">
                <a:solidFill>
                  <a:srgbClr val="002060"/>
                </a:solidFill>
                <a:latin typeface="Times New Roman" pitchFamily="18" charset="0"/>
                <a:cs typeface="Times New Roman" pitchFamily="18" charset="0"/>
              </a:rPr>
              <a:t>Нобелевской премии в 1965 году за создание теории квантовой </a:t>
            </a:r>
            <a:r>
              <a:rPr lang="ru-RU" sz="2800" dirty="0" smtClean="0">
                <a:solidFill>
                  <a:srgbClr val="002060"/>
                </a:solidFill>
                <a:latin typeface="Times New Roman" pitchFamily="18" charset="0"/>
                <a:cs typeface="Times New Roman" pitchFamily="18" charset="0"/>
              </a:rPr>
              <a:t>электродинамики, </a:t>
            </a:r>
            <a:r>
              <a:rPr lang="ru-RU" sz="2800" u="sng" dirty="0">
                <a:solidFill>
                  <a:srgbClr val="002060"/>
                </a:solidFill>
                <a:latin typeface="Times New Roman" pitchFamily="18" charset="0"/>
                <a:cs typeface="Times New Roman" pitchFamily="18" charset="0"/>
              </a:rPr>
              <a:t>предсказал появление </a:t>
            </a:r>
            <a:r>
              <a:rPr lang="ru-RU" sz="2800" u="sng" dirty="0" err="1">
                <a:solidFill>
                  <a:srgbClr val="002060"/>
                </a:solidFill>
                <a:latin typeface="Times New Roman" pitchFamily="18" charset="0"/>
                <a:cs typeface="Times New Roman" pitchFamily="18" charset="0"/>
              </a:rPr>
              <a:t>нанотехнологий</a:t>
            </a:r>
            <a:r>
              <a:rPr lang="ru-RU" sz="2800" dirty="0">
                <a:solidFill>
                  <a:srgbClr val="002060"/>
                </a:solidFill>
                <a:latin typeface="Times New Roman" pitchFamily="18" charset="0"/>
                <a:cs typeface="Times New Roman" pitchFamily="18" charset="0"/>
              </a:rPr>
              <a:t>. </a:t>
            </a: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A40E9991-8214-4A65-A6F8-A83097BFA500}" type="slidenum">
              <a:rPr lang="ru-RU"/>
              <a:pPr/>
              <a:t>23</a:t>
            </a:fld>
            <a:endParaRPr lang="ru-RU"/>
          </a:p>
        </p:txBody>
      </p:sp>
      <p:pic>
        <p:nvPicPr>
          <p:cNvPr id="5" name="Picture 5" descr="Richard_feynman"/>
          <p:cNvPicPr>
            <a:picLocks noChangeAspect="1" noChangeArrowheads="1"/>
          </p:cNvPicPr>
          <p:nvPr/>
        </p:nvPicPr>
        <p:blipFill>
          <a:blip r:embed="rId2" cstate="print"/>
          <a:srcRect/>
          <a:stretch>
            <a:fillRect/>
          </a:stretch>
        </p:blipFill>
        <p:spPr bwMode="auto">
          <a:xfrm>
            <a:off x="4857752" y="214290"/>
            <a:ext cx="3768334" cy="5341953"/>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p:cNvSpPr>
            <a:spLocks noGrp="1" noChangeArrowheads="1"/>
          </p:cNvSpPr>
          <p:nvPr>
            <p:ph type="title"/>
          </p:nvPr>
        </p:nvSpPr>
        <p:spPr>
          <a:xfrm>
            <a:off x="500034" y="571480"/>
            <a:ext cx="8358246" cy="5786478"/>
          </a:xfrm>
        </p:spPr>
        <p:txBody>
          <a:bodyPr>
            <a:normAutofit fontScale="90000"/>
          </a:bodyPr>
          <a:lstStyle/>
          <a:p>
            <a:pPr>
              <a:lnSpc>
                <a:spcPct val="150000"/>
              </a:lnSpc>
            </a:pPr>
            <a:r>
              <a:rPr lang="ru-RU" sz="2800" b="1" dirty="0"/>
              <a:t>В 1960 году на собрании Американского Физического Общества он прочитал пророческую </a:t>
            </a:r>
            <a:r>
              <a:rPr lang="ru-RU" sz="2800" b="1" dirty="0" smtClean="0"/>
              <a:t>лекцию под </a:t>
            </a:r>
            <a:r>
              <a:rPr lang="ru-RU" sz="2800" b="1" dirty="0"/>
              <a:t>названием </a:t>
            </a:r>
            <a:r>
              <a:rPr lang="ru-RU" sz="2800" b="1" dirty="0" smtClean="0"/>
              <a:t> «</a:t>
            </a:r>
            <a:r>
              <a:rPr lang="ru-RU" sz="2800" b="1" dirty="0"/>
              <a:t>Там внизу еще очень много места», где фантазировал на тему вероятности создания и потенциальных возможностей </a:t>
            </a:r>
            <a:r>
              <a:rPr lang="ru-RU" sz="2800" b="1" dirty="0" err="1"/>
              <a:t>наноразмерных</a:t>
            </a:r>
            <a:r>
              <a:rPr lang="ru-RU" sz="2800" b="1" dirty="0"/>
              <a:t> материалов. </a:t>
            </a:r>
            <a:r>
              <a:rPr lang="en-US" sz="2800" b="1" dirty="0" smtClean="0"/>
              <a:t/>
            </a:r>
            <a:br>
              <a:rPr lang="en-US" sz="2800" b="1" dirty="0" smtClean="0"/>
            </a:br>
            <a:r>
              <a:rPr lang="ru-RU" sz="2800" b="1" dirty="0" smtClean="0"/>
              <a:t>Работы:</a:t>
            </a:r>
            <a:br>
              <a:rPr lang="ru-RU" sz="2800" b="1" dirty="0" smtClean="0"/>
            </a:br>
            <a:r>
              <a:rPr lang="ru-RU" sz="2800" b="1" dirty="0" smtClean="0"/>
              <a:t>новая формулировка квантовой механики, эксперименты с жидким гелием, теория слабых взаимодействий и </a:t>
            </a:r>
            <a:r>
              <a:rPr lang="ru-RU" sz="2800" b="1" dirty="0" err="1" smtClean="0"/>
              <a:t>кварк-глюонная</a:t>
            </a:r>
            <a:r>
              <a:rPr lang="ru-RU" sz="2800" b="1" dirty="0" smtClean="0"/>
              <a:t> картина строения вещества...</a:t>
            </a:r>
            <a:endParaRPr lang="ru-RU" sz="3200" dirty="0">
              <a:solidFill>
                <a:srgbClr val="002060"/>
              </a:solidFill>
              <a:latin typeface="Times New Roman" pitchFamily="18" charset="0"/>
              <a:cs typeface="Times New Roman" pitchFamily="18" charset="0"/>
            </a:endParaRPr>
          </a:p>
        </p:txBody>
      </p:sp>
      <p:sp>
        <p:nvSpPr>
          <p:cNvPr id="3" name="Нижний колонтитул 3"/>
          <p:cNvSpPr>
            <a:spLocks noGrp="1"/>
          </p:cNvSpPr>
          <p:nvPr>
            <p:ph type="ftr" sz="quarter" idx="11"/>
          </p:nvPr>
        </p:nvSpPr>
        <p:spPr/>
        <p:txBody>
          <a:bodyPr/>
          <a:lstStyle/>
          <a:p>
            <a:pPr algn="ctr"/>
            <a:r>
              <a:rPr lang="ru-RU" dirty="0" err="1"/>
              <a:t>Пустовая</a:t>
            </a:r>
            <a:r>
              <a:rPr lang="ru-RU" dirty="0"/>
              <a:t> Л.Е.</a:t>
            </a:r>
          </a:p>
        </p:txBody>
      </p:sp>
      <p:sp>
        <p:nvSpPr>
          <p:cNvPr id="4" name="Номер слайда 4"/>
          <p:cNvSpPr>
            <a:spLocks noGrp="1"/>
          </p:cNvSpPr>
          <p:nvPr>
            <p:ph type="sldNum" sz="quarter" idx="12"/>
          </p:nvPr>
        </p:nvSpPr>
        <p:spPr/>
        <p:txBody>
          <a:bodyPr/>
          <a:lstStyle/>
          <a:p>
            <a:fld id="{B833EA2E-FB97-44BF-A4BB-20B0CDBB5F3C}" type="slidenum">
              <a:rPr lang="ru-RU"/>
              <a:pPr/>
              <a:t>24</a:t>
            </a:fld>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7813"/>
            <a:ext cx="4357718" cy="865171"/>
          </a:xfrm>
        </p:spPr>
        <p:txBody>
          <a:bodyPr/>
          <a:lstStyle/>
          <a:p>
            <a:r>
              <a:rPr lang="ru-RU" sz="3600" b="1" dirty="0" smtClean="0">
                <a:solidFill>
                  <a:srgbClr val="002060"/>
                </a:solidFill>
                <a:latin typeface="Times New Roman" pitchFamily="18" charset="0"/>
                <a:cs typeface="Times New Roman" pitchFamily="18" charset="0"/>
              </a:rPr>
              <a:t>Фейнман предсказал</a:t>
            </a:r>
            <a:endParaRPr lang="ru-RU" sz="3600" b="1" dirty="0">
              <a:solidFill>
                <a:srgbClr val="002060"/>
              </a:solidFill>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pPr algn="l"/>
            <a:r>
              <a:rPr lang="ru-RU" dirty="0" err="1" smtClean="0"/>
              <a:t>Пустовая</a:t>
            </a:r>
            <a:r>
              <a:rPr lang="ru-RU" dirty="0" smtClean="0"/>
              <a:t> Л.Е.</a:t>
            </a:r>
            <a:endParaRPr lang="ru-RU" dirty="0"/>
          </a:p>
        </p:txBody>
      </p:sp>
      <p:sp>
        <p:nvSpPr>
          <p:cNvPr id="4" name="Номер слайда 3"/>
          <p:cNvSpPr>
            <a:spLocks noGrp="1"/>
          </p:cNvSpPr>
          <p:nvPr>
            <p:ph type="sldNum" sz="quarter" idx="12"/>
          </p:nvPr>
        </p:nvSpPr>
        <p:spPr/>
        <p:txBody>
          <a:bodyPr/>
          <a:lstStyle/>
          <a:p>
            <a:fld id="{72C0A8B8-7F73-4383-9BEE-7818C3E3079C}" type="slidenum">
              <a:rPr lang="ru-RU" smtClean="0"/>
              <a:pPr/>
              <a:t>25</a:t>
            </a:fld>
            <a:endParaRPr lang="ru-RU"/>
          </a:p>
        </p:txBody>
      </p:sp>
      <p:sp>
        <p:nvSpPr>
          <p:cNvPr id="5" name="Прямоугольник 4"/>
          <p:cNvSpPr/>
          <p:nvPr/>
        </p:nvSpPr>
        <p:spPr>
          <a:xfrm>
            <a:off x="357158" y="1214422"/>
            <a:ext cx="4143404" cy="954107"/>
          </a:xfrm>
          <a:prstGeom prst="rect">
            <a:avLst/>
          </a:prstGeom>
        </p:spPr>
        <p:txBody>
          <a:bodyPr wrap="square">
            <a:spAutoFit/>
          </a:bodyPr>
          <a:lstStyle/>
          <a:p>
            <a:r>
              <a:rPr lang="ru-RU" sz="2000" b="1" u="sng" dirty="0" smtClean="0">
                <a:latin typeface="Times New Roman" pitchFamily="18" charset="0"/>
                <a:cs typeface="Times New Roman" pitchFamily="18" charset="0"/>
              </a:rPr>
              <a:t>электроннолучевую литографию</a:t>
            </a:r>
            <a:r>
              <a:rPr lang="ru-RU" dirty="0" smtClean="0"/>
              <a:t>, используемую сегодня для изготовления кремниевых чипов </a:t>
            </a:r>
            <a:endParaRPr lang="ru-RU" dirty="0"/>
          </a:p>
        </p:txBody>
      </p:sp>
      <p:pic>
        <p:nvPicPr>
          <p:cNvPr id="6" name="Рисунок 5" descr="ЭЛЛ.png"/>
          <p:cNvPicPr>
            <a:picLocks noChangeAspect="1"/>
          </p:cNvPicPr>
          <p:nvPr/>
        </p:nvPicPr>
        <p:blipFill>
          <a:blip r:embed="rId2" cstate="print"/>
          <a:stretch>
            <a:fillRect/>
          </a:stretch>
        </p:blipFill>
        <p:spPr>
          <a:xfrm>
            <a:off x="0" y="2145678"/>
            <a:ext cx="4304329" cy="4278934"/>
          </a:xfrm>
          <a:prstGeom prst="rect">
            <a:avLst/>
          </a:prstGeom>
        </p:spPr>
      </p:pic>
      <p:pic>
        <p:nvPicPr>
          <p:cNvPr id="7" name="Рисунок 6" descr="ЭЛЛ.jpeg"/>
          <p:cNvPicPr>
            <a:picLocks noChangeAspect="1"/>
          </p:cNvPicPr>
          <p:nvPr/>
        </p:nvPicPr>
        <p:blipFill>
          <a:blip r:embed="rId3" cstate="print"/>
          <a:stretch>
            <a:fillRect/>
          </a:stretch>
        </p:blipFill>
        <p:spPr>
          <a:xfrm>
            <a:off x="4699000" y="2476500"/>
            <a:ext cx="4445000" cy="4381500"/>
          </a:xfrm>
          <a:prstGeom prst="rect">
            <a:avLst/>
          </a:prstGeom>
        </p:spPr>
      </p:pic>
      <p:pic>
        <p:nvPicPr>
          <p:cNvPr id="8" name="Рисунок 7" descr="silizium-chip-mit-wurfel_2403968.jpg"/>
          <p:cNvPicPr>
            <a:picLocks noChangeAspect="1"/>
          </p:cNvPicPr>
          <p:nvPr/>
        </p:nvPicPr>
        <p:blipFill>
          <a:blip r:embed="rId4" cstate="print"/>
          <a:stretch>
            <a:fillRect/>
          </a:stretch>
        </p:blipFill>
        <p:spPr>
          <a:xfrm>
            <a:off x="5372454" y="0"/>
            <a:ext cx="3771546" cy="250030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277813"/>
            <a:ext cx="8229600" cy="847725"/>
          </a:xfrm>
        </p:spPr>
        <p:txBody>
          <a:bodyPr/>
          <a:lstStyle/>
          <a:p>
            <a:r>
              <a:rPr lang="ru-RU" sz="3600" dirty="0">
                <a:solidFill>
                  <a:srgbClr val="002060"/>
                </a:solidFill>
              </a:rPr>
              <a:t>Фейнман предсказал</a:t>
            </a:r>
          </a:p>
        </p:txBody>
      </p:sp>
      <p:sp>
        <p:nvSpPr>
          <p:cNvPr id="45059" name="Rectangle 3"/>
          <p:cNvSpPr>
            <a:spLocks noGrp="1" noChangeArrowheads="1"/>
          </p:cNvSpPr>
          <p:nvPr>
            <p:ph idx="1"/>
          </p:nvPr>
        </p:nvSpPr>
        <p:spPr>
          <a:xfrm>
            <a:off x="214282" y="1125539"/>
            <a:ext cx="8643998" cy="2589214"/>
          </a:xfrm>
        </p:spPr>
        <p:txBody>
          <a:bodyPr/>
          <a:lstStyle/>
          <a:p>
            <a:pPr algn="just"/>
            <a:r>
              <a:rPr lang="ru-RU" sz="2400" dirty="0" smtClean="0">
                <a:solidFill>
                  <a:srgbClr val="002060"/>
                </a:solidFill>
                <a:latin typeface="Times New Roman" pitchFamily="18" charset="0"/>
                <a:cs typeface="Times New Roman" pitchFamily="18" charset="0"/>
              </a:rPr>
              <a:t>манипулирование отдельными атомами для создания новых малых структур с очень разными свойствами, что было реализовано посредством сканирующего туннельного микроскопа  (СТМ)</a:t>
            </a:r>
          </a:p>
          <a:p>
            <a:pPr algn="just"/>
            <a:r>
              <a:rPr lang="ru-RU" sz="2400" dirty="0" smtClean="0">
                <a:solidFill>
                  <a:srgbClr val="002060"/>
                </a:solidFill>
                <a:latin typeface="Times New Roman" pitchFamily="18" charset="0"/>
                <a:cs typeface="Times New Roman" pitchFamily="18" charset="0"/>
              </a:rPr>
              <a:t>создание электрических цепей </a:t>
            </a:r>
            <a:r>
              <a:rPr lang="ru-RU" sz="2400" dirty="0" err="1" smtClean="0">
                <a:solidFill>
                  <a:srgbClr val="002060"/>
                </a:solidFill>
                <a:latin typeface="Times New Roman" pitchFamily="18" charset="0"/>
                <a:cs typeface="Times New Roman" pitchFamily="18" charset="0"/>
              </a:rPr>
              <a:t>нанометровых</a:t>
            </a:r>
            <a:r>
              <a:rPr lang="ru-RU" sz="2400" dirty="0" smtClean="0">
                <a:solidFill>
                  <a:srgbClr val="002060"/>
                </a:solidFill>
                <a:latin typeface="Times New Roman" pitchFamily="18" charset="0"/>
                <a:cs typeface="Times New Roman" pitchFamily="18" charset="0"/>
              </a:rPr>
              <a:t> масштабов для использования их в более мощных компьютерах  </a:t>
            </a:r>
            <a:endParaRPr lang="ru-RU" sz="2400" dirty="0">
              <a:solidFill>
                <a:srgbClr val="002060"/>
              </a:solidFill>
              <a:latin typeface="Times New Roman" pitchFamily="18" charset="0"/>
              <a:cs typeface="Times New Roman" pitchFamily="18" charset="0"/>
            </a:endParaRPr>
          </a:p>
        </p:txBody>
      </p:sp>
      <p:sp>
        <p:nvSpPr>
          <p:cNvPr id="4" name="Нижний колонтитул 4"/>
          <p:cNvSpPr>
            <a:spLocks noGrp="1"/>
          </p:cNvSpPr>
          <p:nvPr>
            <p:ph type="ftr" sz="quarter" idx="11"/>
          </p:nvPr>
        </p:nvSpPr>
        <p:spPr/>
        <p:txBody>
          <a:bodyPr/>
          <a:lstStyle/>
          <a:p>
            <a:pPr algn="l"/>
            <a:r>
              <a:rPr lang="ru-RU" dirty="0" err="1"/>
              <a:t>Пустовая</a:t>
            </a:r>
            <a:r>
              <a:rPr lang="ru-RU" dirty="0"/>
              <a:t> Л.Е.</a:t>
            </a:r>
          </a:p>
        </p:txBody>
      </p:sp>
      <p:sp>
        <p:nvSpPr>
          <p:cNvPr id="5" name="Номер слайда 5"/>
          <p:cNvSpPr>
            <a:spLocks noGrp="1"/>
          </p:cNvSpPr>
          <p:nvPr>
            <p:ph type="sldNum" sz="quarter" idx="12"/>
          </p:nvPr>
        </p:nvSpPr>
        <p:spPr/>
        <p:txBody>
          <a:bodyPr/>
          <a:lstStyle/>
          <a:p>
            <a:fld id="{BA09D9D7-5216-4B91-AC1A-EE38C20CE38E}" type="slidenum">
              <a:rPr lang="ru-RU"/>
              <a:pPr/>
              <a:t>26</a:t>
            </a:fld>
            <a:endParaRPr lang="ru-RU"/>
          </a:p>
        </p:txBody>
      </p:sp>
      <p:pic>
        <p:nvPicPr>
          <p:cNvPr id="6" name="Рисунок 5" descr="nanotechn_4_600.jpg"/>
          <p:cNvPicPr>
            <a:picLocks noChangeAspect="1"/>
          </p:cNvPicPr>
          <p:nvPr/>
        </p:nvPicPr>
        <p:blipFill>
          <a:blip r:embed="rId2" cstate="print"/>
          <a:stretch>
            <a:fillRect/>
          </a:stretch>
        </p:blipFill>
        <p:spPr>
          <a:xfrm>
            <a:off x="4529914" y="4143380"/>
            <a:ext cx="4614086" cy="2714620"/>
          </a:xfrm>
          <a:prstGeom prst="rect">
            <a:avLst/>
          </a:prstGeom>
        </p:spPr>
      </p:pic>
      <p:pic>
        <p:nvPicPr>
          <p:cNvPr id="7" name="Рисунок 6" descr="pizastor04.jpg"/>
          <p:cNvPicPr>
            <a:picLocks noChangeAspect="1"/>
          </p:cNvPicPr>
          <p:nvPr/>
        </p:nvPicPr>
        <p:blipFill>
          <a:blip r:embed="rId3" cstate="print"/>
          <a:stretch>
            <a:fillRect/>
          </a:stretch>
        </p:blipFill>
        <p:spPr>
          <a:xfrm>
            <a:off x="0" y="4138608"/>
            <a:ext cx="4989710" cy="2719392"/>
          </a:xfrm>
          <a:prstGeom prst="rect">
            <a:avLst/>
          </a:prstGeom>
        </p:spPr>
      </p:pic>
      <p:sp>
        <p:nvSpPr>
          <p:cNvPr id="8" name="Прямоугольник 7"/>
          <p:cNvSpPr/>
          <p:nvPr/>
        </p:nvSpPr>
        <p:spPr>
          <a:xfrm>
            <a:off x="714348" y="4071942"/>
            <a:ext cx="1098570" cy="369332"/>
          </a:xfrm>
          <a:prstGeom prst="rect">
            <a:avLst/>
          </a:prstGeom>
        </p:spPr>
        <p:txBody>
          <a:bodyPr wrap="none">
            <a:spAutoFit/>
          </a:bodyPr>
          <a:lstStyle/>
          <a:p>
            <a:r>
              <a:rPr lang="ru-RU" b="1" dirty="0" smtClean="0">
                <a:solidFill>
                  <a:schemeClr val="tx2">
                    <a:lumMod val="10000"/>
                  </a:schemeClr>
                </a:solidFill>
                <a:latin typeface="Times New Roman" pitchFamily="18" charset="0"/>
                <a:cs typeface="Times New Roman" pitchFamily="18" charset="0"/>
              </a:rPr>
              <a:t>резистор</a:t>
            </a:r>
            <a:endParaRPr lang="ru-RU" b="1" dirty="0">
              <a:solidFill>
                <a:schemeClr val="tx2">
                  <a:lumMod val="10000"/>
                </a:schemeClr>
              </a:solidFill>
            </a:endParaRPr>
          </a:p>
        </p:txBody>
      </p:sp>
      <p:sp>
        <p:nvSpPr>
          <p:cNvPr id="9" name="Прямоугольник 8"/>
          <p:cNvSpPr/>
          <p:nvPr/>
        </p:nvSpPr>
        <p:spPr>
          <a:xfrm>
            <a:off x="8286776" y="4286256"/>
            <a:ext cx="720262" cy="369332"/>
          </a:xfrm>
          <a:prstGeom prst="rect">
            <a:avLst/>
          </a:prstGeom>
        </p:spPr>
        <p:txBody>
          <a:bodyPr wrap="none">
            <a:spAutoFit/>
          </a:bodyPr>
          <a:lstStyle/>
          <a:p>
            <a:r>
              <a:rPr lang="ru-RU" b="1" dirty="0" smtClean="0">
                <a:solidFill>
                  <a:schemeClr val="tx2">
                    <a:lumMod val="10000"/>
                  </a:schemeClr>
                </a:solidFill>
                <a:latin typeface="Times New Roman" pitchFamily="18" charset="0"/>
                <a:cs typeface="Times New Roman" pitchFamily="18" charset="0"/>
              </a:rPr>
              <a:t>СТМ</a:t>
            </a:r>
            <a:endParaRPr lang="ru-RU"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Grp="1" noChangeArrowheads="1"/>
          </p:cNvSpPr>
          <p:nvPr>
            <p:ph type="title"/>
          </p:nvPr>
        </p:nvSpPr>
        <p:spPr>
          <a:xfrm>
            <a:off x="457200" y="277813"/>
            <a:ext cx="8229600" cy="5294327"/>
          </a:xfrm>
        </p:spPr>
        <p:txBody>
          <a:bodyPr>
            <a:normAutofit/>
          </a:bodyPr>
          <a:lstStyle/>
          <a:p>
            <a:pPr algn="just">
              <a:lnSpc>
                <a:spcPct val="150000"/>
              </a:lnSpc>
            </a:pPr>
            <a:r>
              <a:rPr lang="ru-RU" sz="2800" dirty="0">
                <a:solidFill>
                  <a:srgbClr val="002060"/>
                </a:solidFill>
                <a:latin typeface="Times New Roman" pitchFamily="18" charset="0"/>
                <a:cs typeface="Times New Roman" pitchFamily="18" charset="0"/>
              </a:rPr>
              <a:t>Множество </a:t>
            </a:r>
            <a:r>
              <a:rPr lang="ru-RU" sz="2800" dirty="0" err="1">
                <a:solidFill>
                  <a:srgbClr val="002060"/>
                </a:solidFill>
                <a:latin typeface="Times New Roman" pitchFamily="18" charset="0"/>
                <a:cs typeface="Times New Roman" pitchFamily="18" charset="0"/>
              </a:rPr>
              <a:t>фейнмановских</a:t>
            </a:r>
            <a:r>
              <a:rPr lang="ru-RU" sz="2800" dirty="0">
                <a:solidFill>
                  <a:srgbClr val="002060"/>
                </a:solidFill>
                <a:latin typeface="Times New Roman" pitchFamily="18" charset="0"/>
                <a:cs typeface="Times New Roman" pitchFamily="18" charset="0"/>
              </a:rPr>
              <a:t> измышлений стало реальностью, однако его идеи </a:t>
            </a:r>
            <a:br>
              <a:rPr lang="ru-RU" sz="2800" dirty="0">
                <a:solidFill>
                  <a:srgbClr val="002060"/>
                </a:solidFill>
                <a:latin typeface="Times New Roman" pitchFamily="18" charset="0"/>
                <a:cs typeface="Times New Roman" pitchFamily="18" charset="0"/>
              </a:rPr>
            </a:br>
            <a:r>
              <a:rPr lang="ru-RU" sz="2800" u="sng" dirty="0">
                <a:solidFill>
                  <a:srgbClr val="002060"/>
                </a:solidFill>
                <a:latin typeface="Times New Roman" pitchFamily="18" charset="0"/>
                <a:cs typeface="Times New Roman" pitchFamily="18" charset="0"/>
              </a:rPr>
              <a:t>не нашли отклика у ученых того времени</a:t>
            </a:r>
            <a:r>
              <a:rPr lang="ru-RU" sz="2800" dirty="0">
                <a:solidFill>
                  <a:srgbClr val="002060"/>
                </a:solidFill>
                <a:latin typeface="Times New Roman" pitchFamily="18" charset="0"/>
                <a:cs typeface="Times New Roman" pitchFamily="18" charset="0"/>
              </a:rPr>
              <a:t>. Сейчас среди исследователей в области </a:t>
            </a:r>
            <a:r>
              <a:rPr lang="ru-RU" sz="2800" dirty="0" err="1">
                <a:solidFill>
                  <a:srgbClr val="002060"/>
                </a:solidFill>
                <a:latin typeface="Times New Roman" pitchFamily="18" charset="0"/>
                <a:cs typeface="Times New Roman" pitchFamily="18" charset="0"/>
              </a:rPr>
              <a:t>нанотехнологии</a:t>
            </a:r>
            <a:r>
              <a:rPr lang="ru-RU" sz="2800" dirty="0">
                <a:solidFill>
                  <a:srgbClr val="002060"/>
                </a:solidFill>
                <a:latin typeface="Times New Roman" pitchFamily="18" charset="0"/>
                <a:cs typeface="Times New Roman" pitchFamily="18" charset="0"/>
              </a:rPr>
              <a:t> лекция Фейнмана является </a:t>
            </a:r>
            <a:r>
              <a:rPr lang="ru-RU" sz="2800" u="sng" dirty="0">
                <a:solidFill>
                  <a:srgbClr val="002060"/>
                </a:solidFill>
                <a:latin typeface="Times New Roman" pitchFamily="18" charset="0"/>
                <a:cs typeface="Times New Roman" pitchFamily="18" charset="0"/>
              </a:rPr>
              <a:t>легендарной</a:t>
            </a:r>
            <a:r>
              <a:rPr lang="ru-RU" sz="2800" dirty="0">
                <a:solidFill>
                  <a:srgbClr val="002060"/>
                </a:solidFill>
                <a:latin typeface="Times New Roman" pitchFamily="18" charset="0"/>
                <a:cs typeface="Times New Roman" pitchFamily="18" charset="0"/>
              </a:rPr>
              <a:t>:</a:t>
            </a:r>
            <a:br>
              <a:rPr lang="ru-RU" sz="2800" dirty="0">
                <a:solidFill>
                  <a:srgbClr val="002060"/>
                </a:solidFill>
                <a:latin typeface="Times New Roman" pitchFamily="18" charset="0"/>
                <a:cs typeface="Times New Roman" pitchFamily="18" charset="0"/>
              </a:rPr>
            </a:br>
            <a:r>
              <a:rPr lang="ru-RU" sz="2800" dirty="0">
                <a:solidFill>
                  <a:srgbClr val="002060"/>
                </a:solidFill>
                <a:latin typeface="Times New Roman" pitchFamily="18" charset="0"/>
                <a:cs typeface="Times New Roman" pitchFamily="18" charset="0"/>
              </a:rPr>
              <a:t> «она была столь </a:t>
            </a:r>
            <a:r>
              <a:rPr lang="ru-RU" sz="2800" dirty="0" err="1">
                <a:solidFill>
                  <a:srgbClr val="002060"/>
                </a:solidFill>
                <a:latin typeface="Times New Roman" pitchFamily="18" charset="0"/>
                <a:cs typeface="Times New Roman" pitchFamily="18" charset="0"/>
              </a:rPr>
              <a:t>провидческой</a:t>
            </a:r>
            <a:r>
              <a:rPr lang="ru-RU" sz="2800" dirty="0">
                <a:solidFill>
                  <a:srgbClr val="002060"/>
                </a:solidFill>
                <a:latin typeface="Times New Roman" pitchFamily="18" charset="0"/>
                <a:cs typeface="Times New Roman" pitchFamily="18" charset="0"/>
              </a:rPr>
              <a:t>, </a:t>
            </a:r>
            <a:r>
              <a:rPr lang="ru-RU" sz="2800" dirty="0" smtClean="0">
                <a:solidFill>
                  <a:srgbClr val="002060"/>
                </a:solidFill>
                <a:latin typeface="Times New Roman" pitchFamily="18" charset="0"/>
                <a:cs typeface="Times New Roman" pitchFamily="18" charset="0"/>
              </a:rPr>
              <a:t/>
            </a:r>
            <a:br>
              <a:rPr lang="ru-RU" sz="2800" dirty="0" smtClean="0">
                <a:solidFill>
                  <a:srgbClr val="002060"/>
                </a:solidFill>
                <a:latin typeface="Times New Roman" pitchFamily="18" charset="0"/>
                <a:cs typeface="Times New Roman" pitchFamily="18" charset="0"/>
              </a:rPr>
            </a:br>
            <a:r>
              <a:rPr lang="ru-RU" sz="2800" dirty="0" smtClean="0">
                <a:solidFill>
                  <a:srgbClr val="002060"/>
                </a:solidFill>
                <a:latin typeface="Times New Roman" pitchFamily="18" charset="0"/>
                <a:cs typeface="Times New Roman" pitchFamily="18" charset="0"/>
              </a:rPr>
              <a:t>что </a:t>
            </a:r>
            <a:r>
              <a:rPr lang="ru-RU" sz="2800" dirty="0">
                <a:solidFill>
                  <a:srgbClr val="002060"/>
                </a:solidFill>
                <a:latin typeface="Times New Roman" pitchFamily="18" charset="0"/>
                <a:cs typeface="Times New Roman" pitchFamily="18" charset="0"/>
              </a:rPr>
              <a:t>не доходила до людей, пока до нее не дошла технология».</a:t>
            </a: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C9A35F86-11FE-4ECA-936F-F79026061BBD}" type="slidenum">
              <a:rPr lang="ru-RU"/>
              <a:pPr/>
              <a:t>27</a:t>
            </a:fld>
            <a:endParaRPr lang="ru-RU"/>
          </a:p>
        </p:txBody>
      </p:sp>
      <p:pic>
        <p:nvPicPr>
          <p:cNvPr id="5" name="Рисунок 4" descr="35832_html_4591b6f0.jpg"/>
          <p:cNvPicPr>
            <a:picLocks noChangeAspect="1"/>
          </p:cNvPicPr>
          <p:nvPr/>
        </p:nvPicPr>
        <p:blipFill>
          <a:blip r:embed="rId2" cstate="print"/>
          <a:stretch>
            <a:fillRect/>
          </a:stretch>
        </p:blipFill>
        <p:spPr>
          <a:xfrm>
            <a:off x="6546390" y="5124449"/>
            <a:ext cx="2597610" cy="1733551"/>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305800" cy="4786346"/>
          </a:xfrm>
        </p:spPr>
        <p:txBody>
          <a:bodyPr>
            <a:normAutofit fontScale="90000"/>
          </a:bodyPr>
          <a:lstStyle/>
          <a:p>
            <a:pPr algn="just"/>
            <a:r>
              <a:rPr lang="ru-RU" sz="2400" dirty="0" smtClean="0">
                <a:solidFill>
                  <a:srgbClr val="002060"/>
                </a:solidFill>
                <a:latin typeface="Times New Roman" pitchFamily="18" charset="0"/>
                <a:cs typeface="Times New Roman" pitchFamily="18" charset="0"/>
              </a:rPr>
              <a:t>Фейнман предположил, что возможно перемещать атомы отдельно, механически, при помощи манипулятора соответствующих размеров, который он предложил делать следующим способом. </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Необходимо построить механизм, создававший бы свою копию, только на порядок меньшую. Созданный меньший механизм должен опять создать свою копию, опять на порядок меньшую и так до тех пор, пока размеры механизма не будут соизмеримы с размерами порядка одного атома. При этом необходимо будет делать изменения в устройстве этого механизма, так как силы гравитации, действующие в макромире будут оказывать все меньшее влияние, а силы межмолекулярных взаимодействий и </a:t>
            </a:r>
            <a:r>
              <a:rPr lang="ru-RU" sz="2400" dirty="0" err="1" smtClean="0">
                <a:solidFill>
                  <a:srgbClr val="002060"/>
                </a:solidFill>
                <a:latin typeface="Times New Roman" pitchFamily="18" charset="0"/>
                <a:cs typeface="Times New Roman" pitchFamily="18" charset="0"/>
              </a:rPr>
              <a:t>Ван-дер-Ваальсовы</a:t>
            </a:r>
            <a:r>
              <a:rPr lang="ru-RU" sz="2400" dirty="0" smtClean="0">
                <a:solidFill>
                  <a:srgbClr val="002060"/>
                </a:solidFill>
                <a:latin typeface="Times New Roman" pitchFamily="18" charset="0"/>
                <a:cs typeface="Times New Roman" pitchFamily="18" charset="0"/>
              </a:rPr>
              <a:t> силы будут все больше влиять на работу механизма. </a:t>
            </a:r>
            <a:endParaRPr lang="ru-RU" sz="2400" dirty="0">
              <a:solidFill>
                <a:srgbClr val="002060"/>
              </a:solidFill>
              <a:latin typeface="Times New Roman" pitchFamily="18" charset="0"/>
              <a:cs typeface="Times New Roman" pitchFamily="18" charset="0"/>
            </a:endParaRPr>
          </a:p>
        </p:txBody>
      </p:sp>
      <p:sp>
        <p:nvSpPr>
          <p:cNvPr id="3" name="Нижний колонтитул 2"/>
          <p:cNvSpPr>
            <a:spLocks noGrp="1"/>
          </p:cNvSpPr>
          <p:nvPr>
            <p:ph type="ftr" sz="quarter" idx="11"/>
          </p:nvPr>
        </p:nvSpPr>
        <p:spPr/>
        <p:txBody>
          <a:bodyPr/>
          <a:lstStyle/>
          <a:p>
            <a:r>
              <a:rPr lang="ru-RU" smtClean="0"/>
              <a:t>Пустовая Л.Е.</a:t>
            </a:r>
            <a:endParaRPr lang="ru-RU"/>
          </a:p>
        </p:txBody>
      </p:sp>
      <p:sp>
        <p:nvSpPr>
          <p:cNvPr id="4" name="Номер слайда 3"/>
          <p:cNvSpPr>
            <a:spLocks noGrp="1"/>
          </p:cNvSpPr>
          <p:nvPr>
            <p:ph type="sldNum" sz="quarter" idx="12"/>
          </p:nvPr>
        </p:nvSpPr>
        <p:spPr/>
        <p:txBody>
          <a:bodyPr/>
          <a:lstStyle/>
          <a:p>
            <a:fld id="{72C0A8B8-7F73-4383-9BEE-7818C3E3079C}" type="slidenum">
              <a:rPr lang="ru-RU" smtClean="0"/>
              <a:pPr/>
              <a:t>28</a:t>
            </a:fld>
            <a:endParaRPr lang="ru-RU"/>
          </a:p>
        </p:txBody>
      </p:sp>
      <p:pic>
        <p:nvPicPr>
          <p:cNvPr id="5" name="Рисунок 4" descr="shmel-400.jpg"/>
          <p:cNvPicPr>
            <a:picLocks noChangeAspect="1"/>
          </p:cNvPicPr>
          <p:nvPr/>
        </p:nvPicPr>
        <p:blipFill>
          <a:blip r:embed="rId2" cstate="print"/>
          <a:stretch>
            <a:fillRect/>
          </a:stretch>
        </p:blipFill>
        <p:spPr>
          <a:xfrm>
            <a:off x="6714685" y="4872035"/>
            <a:ext cx="2429315" cy="198596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704088"/>
            <a:ext cx="4000528" cy="1143000"/>
          </a:xfrm>
        </p:spPr>
        <p:txBody>
          <a:bodyPr>
            <a:normAutofit/>
          </a:bodyPr>
          <a:lstStyle/>
          <a:p>
            <a:pPr algn="ctr"/>
            <a:r>
              <a:rPr lang="ru-RU" sz="2400" b="1" dirty="0" smtClean="0"/>
              <a:t>Эрик К. </a:t>
            </a:r>
            <a:r>
              <a:rPr lang="ru-RU" sz="2400" b="1" dirty="0" err="1" smtClean="0"/>
              <a:t>Дрекслер</a:t>
            </a:r>
            <a:r>
              <a:rPr lang="ru-RU" sz="2400" b="1" dirty="0" smtClean="0"/>
              <a:t> </a:t>
            </a:r>
            <a:br>
              <a:rPr lang="ru-RU" sz="2400" b="1" dirty="0" smtClean="0"/>
            </a:br>
            <a:r>
              <a:rPr lang="ru-RU" sz="2400" b="1" dirty="0" smtClean="0"/>
              <a:t>"Машины создания: </a:t>
            </a:r>
            <a:br>
              <a:rPr lang="ru-RU" sz="2400" b="1" dirty="0" smtClean="0"/>
            </a:br>
            <a:r>
              <a:rPr lang="ru-RU" sz="2400" b="1" dirty="0" smtClean="0"/>
              <a:t>грядёт эра </a:t>
            </a:r>
            <a:r>
              <a:rPr lang="ru-RU" sz="2400" b="1" dirty="0" err="1" smtClean="0"/>
              <a:t>нанотехнологии</a:t>
            </a:r>
            <a:r>
              <a:rPr lang="ru-RU" sz="2400" b="1" dirty="0" smtClean="0"/>
              <a:t>"</a:t>
            </a:r>
            <a:endParaRPr lang="ru-RU" sz="2400" dirty="0">
              <a:latin typeface="Times New Roman" pitchFamily="18" charset="0"/>
              <a:cs typeface="Times New Roman" pitchFamily="18" charset="0"/>
            </a:endParaRPr>
          </a:p>
        </p:txBody>
      </p:sp>
      <p:pic>
        <p:nvPicPr>
          <p:cNvPr id="7" name="Содержимое 6" descr="engines_of_creation.jpg"/>
          <p:cNvPicPr>
            <a:picLocks noGrp="1" noChangeAspect="1"/>
          </p:cNvPicPr>
          <p:nvPr>
            <p:ph sz="half" idx="1"/>
          </p:nvPr>
        </p:nvPicPr>
        <p:blipFill>
          <a:blip r:embed="rId2" cstate="print"/>
          <a:stretch>
            <a:fillRect/>
          </a:stretch>
        </p:blipFill>
        <p:spPr>
          <a:xfrm>
            <a:off x="642910" y="1857364"/>
            <a:ext cx="2857520" cy="4607023"/>
          </a:xfrm>
        </p:spPr>
      </p:pic>
      <p:sp>
        <p:nvSpPr>
          <p:cNvPr id="4" name="Содержимое 3"/>
          <p:cNvSpPr>
            <a:spLocks noGrp="1"/>
          </p:cNvSpPr>
          <p:nvPr>
            <p:ph sz="half" idx="2"/>
          </p:nvPr>
        </p:nvSpPr>
        <p:spPr>
          <a:xfrm>
            <a:off x="4214810" y="571480"/>
            <a:ext cx="4643470" cy="5783445"/>
          </a:xfrm>
        </p:spPr>
        <p:txBody>
          <a:bodyPr>
            <a:normAutofit fontScale="92500" lnSpcReduction="20000"/>
          </a:bodyPr>
          <a:lstStyle/>
          <a:p>
            <a:pPr algn="just"/>
            <a:r>
              <a:rPr lang="ru-RU" sz="2400" dirty="0" smtClean="0">
                <a:solidFill>
                  <a:srgbClr val="002060"/>
                </a:solidFill>
              </a:rPr>
              <a:t>Последний этап - полученный механизм соберёт свою копию из отдельных атомов. Принципиально число таких копий неограниченно, можно будет за короткое время создать любое число таких машин. Эти машины смогут таким же способом, </a:t>
            </a:r>
            <a:r>
              <a:rPr lang="ru-RU" sz="2400" dirty="0" err="1" smtClean="0">
                <a:solidFill>
                  <a:srgbClr val="002060"/>
                </a:solidFill>
              </a:rPr>
              <a:t>поатомной</a:t>
            </a:r>
            <a:r>
              <a:rPr lang="ru-RU" sz="2400" dirty="0" smtClean="0">
                <a:solidFill>
                  <a:srgbClr val="002060"/>
                </a:solidFill>
              </a:rPr>
              <a:t> сборкой собирать </a:t>
            </a:r>
            <a:r>
              <a:rPr lang="ru-RU" sz="2400" dirty="0" err="1" smtClean="0">
                <a:solidFill>
                  <a:srgbClr val="002060"/>
                </a:solidFill>
              </a:rPr>
              <a:t>макровещи</a:t>
            </a:r>
            <a:r>
              <a:rPr lang="ru-RU" sz="2400" dirty="0" smtClean="0">
                <a:solidFill>
                  <a:srgbClr val="002060"/>
                </a:solidFill>
              </a:rPr>
              <a:t>. Это позволит сделать вещи на порядок дешевле - таким роботам (</a:t>
            </a:r>
            <a:r>
              <a:rPr lang="ru-RU" sz="2400" dirty="0" err="1" smtClean="0">
                <a:solidFill>
                  <a:srgbClr val="002060"/>
                </a:solidFill>
              </a:rPr>
              <a:t>нанороботам</a:t>
            </a:r>
            <a:r>
              <a:rPr lang="ru-RU" sz="2400" dirty="0" smtClean="0">
                <a:solidFill>
                  <a:srgbClr val="002060"/>
                </a:solidFill>
              </a:rPr>
              <a:t>) нужно будет дать только необходимое количество молекул и энергию, и написать программу для сборки необходимых предметов. До сих пор никто не смог опровергнуть эту возможность, но и никому пока не удалось создать такие механизмы.</a:t>
            </a:r>
            <a:endParaRPr lang="ru-RU" sz="2400" dirty="0">
              <a:solidFill>
                <a:srgbClr val="002060"/>
              </a:solidFill>
            </a:endParaRPr>
          </a:p>
        </p:txBody>
      </p:sp>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29</a:t>
            </a:fld>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xfrm>
            <a:off x="457200" y="277813"/>
            <a:ext cx="8229600" cy="5151451"/>
          </a:xfrm>
        </p:spPr>
        <p:txBody>
          <a:bodyPr>
            <a:normAutofit fontScale="90000"/>
          </a:bodyPr>
          <a:lstStyle/>
          <a:p>
            <a:pPr algn="ctr">
              <a:lnSpc>
                <a:spcPct val="150000"/>
              </a:lnSpc>
            </a:pPr>
            <a:r>
              <a:rPr lang="ru-RU" sz="3600" dirty="0">
                <a:solidFill>
                  <a:srgbClr val="002060"/>
                </a:solidFill>
              </a:rPr>
              <a:t>В России, как и во всем мире, </a:t>
            </a:r>
            <a:r>
              <a:rPr lang="ru-RU" sz="3600" dirty="0" err="1">
                <a:solidFill>
                  <a:srgbClr val="002060"/>
                </a:solidFill>
              </a:rPr>
              <a:t>нанотехнологии</a:t>
            </a:r>
            <a:r>
              <a:rPr lang="ru-RU" sz="3600" dirty="0">
                <a:solidFill>
                  <a:srgbClr val="002060"/>
                </a:solidFill>
              </a:rPr>
              <a:t> (НТ) являются </a:t>
            </a:r>
            <a:r>
              <a:rPr lang="ru-RU" sz="3600" i="1" u="sng" dirty="0">
                <a:solidFill>
                  <a:srgbClr val="002060"/>
                </a:solidFill>
              </a:rPr>
              <a:t>приоритетным </a:t>
            </a:r>
            <a:r>
              <a:rPr lang="ru-RU" sz="3600" dirty="0">
                <a:solidFill>
                  <a:srgbClr val="002060"/>
                </a:solidFill>
              </a:rPr>
              <a:t>направлением </a:t>
            </a:r>
            <a:r>
              <a:rPr lang="ru-RU" sz="3600" dirty="0" smtClean="0">
                <a:solidFill>
                  <a:srgbClr val="002060"/>
                </a:solidFill>
              </a:rPr>
              <a:t/>
            </a:r>
            <a:br>
              <a:rPr lang="ru-RU" sz="3600" dirty="0" smtClean="0">
                <a:solidFill>
                  <a:srgbClr val="002060"/>
                </a:solidFill>
              </a:rPr>
            </a:br>
            <a:r>
              <a:rPr lang="ru-RU" sz="3600" dirty="0" smtClean="0">
                <a:solidFill>
                  <a:srgbClr val="002060"/>
                </a:solidFill>
              </a:rPr>
              <a:t>развития </a:t>
            </a:r>
            <a:r>
              <a:rPr lang="ru-RU" sz="3600" dirty="0">
                <a:solidFill>
                  <a:srgbClr val="002060"/>
                </a:solidFill>
              </a:rPr>
              <a:t>науки и техники</a:t>
            </a:r>
            <a:r>
              <a:rPr lang="ru-RU" sz="3600" dirty="0" smtClean="0">
                <a:solidFill>
                  <a:srgbClr val="002060"/>
                </a:solidFill>
              </a:rPr>
              <a:t>.</a:t>
            </a:r>
            <a:br>
              <a:rPr lang="ru-RU" sz="3600" dirty="0" smtClean="0">
                <a:solidFill>
                  <a:srgbClr val="002060"/>
                </a:solidFill>
              </a:rPr>
            </a:br>
            <a:r>
              <a:rPr lang="ru-RU" sz="3600" dirty="0" smtClean="0">
                <a:solidFill>
                  <a:srgbClr val="002060"/>
                </a:solidFill>
              </a:rPr>
              <a:t/>
            </a:r>
            <a:br>
              <a:rPr lang="ru-RU" sz="3600" dirty="0" smtClean="0">
                <a:solidFill>
                  <a:srgbClr val="002060"/>
                </a:solidFill>
              </a:rPr>
            </a:br>
            <a:r>
              <a:rPr lang="ru-RU" sz="3600" dirty="0" err="1" smtClean="0">
                <a:solidFill>
                  <a:srgbClr val="002060"/>
                </a:solidFill>
              </a:rPr>
              <a:t>Нанотехнологии</a:t>
            </a:r>
            <a:r>
              <a:rPr lang="ru-RU" sz="3600" dirty="0" smtClean="0">
                <a:solidFill>
                  <a:srgbClr val="002060"/>
                </a:solidFill>
              </a:rPr>
              <a:t> станут основой грядущей </a:t>
            </a:r>
            <a:r>
              <a:rPr lang="ru-RU" sz="3600" i="1" u="sng" dirty="0" smtClean="0">
                <a:solidFill>
                  <a:srgbClr val="002060"/>
                </a:solidFill>
              </a:rPr>
              <a:t>промышленной революции.</a:t>
            </a:r>
            <a:r>
              <a:rPr lang="ru-RU" sz="3600" dirty="0" smtClean="0">
                <a:solidFill>
                  <a:srgbClr val="002060"/>
                </a:solidFill>
              </a:rPr>
              <a:t> </a:t>
            </a:r>
            <a:endParaRPr lang="ru-RU" sz="3600" dirty="0">
              <a:solidFill>
                <a:srgbClr val="002060"/>
              </a:solidFill>
            </a:endParaRP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9893DD49-BF88-4780-84CA-20CD5194E060}" type="slidenum">
              <a:rPr lang="ru-RU"/>
              <a:pPr/>
              <a:t>3</a:t>
            </a:fld>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824558"/>
          </a:xfrm>
        </p:spPr>
        <p:txBody>
          <a:bodyPr>
            <a:normAutofit fontScale="92500" lnSpcReduction="20000"/>
          </a:bodyPr>
          <a:lstStyle/>
          <a:p>
            <a:pPr algn="just"/>
            <a:r>
              <a:rPr lang="ru-RU" dirty="0" smtClean="0">
                <a:solidFill>
                  <a:srgbClr val="002060"/>
                </a:solidFill>
              </a:rPr>
              <a:t>Впервые термин "</a:t>
            </a:r>
            <a:r>
              <a:rPr lang="ru-RU" dirty="0" err="1" smtClean="0">
                <a:solidFill>
                  <a:srgbClr val="002060"/>
                </a:solidFill>
              </a:rPr>
              <a:t>нанотехнология</a:t>
            </a:r>
            <a:r>
              <a:rPr lang="ru-RU" dirty="0" smtClean="0">
                <a:solidFill>
                  <a:srgbClr val="002060"/>
                </a:solidFill>
              </a:rPr>
              <a:t>" употребил </a:t>
            </a:r>
            <a:r>
              <a:rPr lang="ru-RU" dirty="0" err="1" smtClean="0">
                <a:solidFill>
                  <a:srgbClr val="002060"/>
                </a:solidFill>
              </a:rPr>
              <a:t>Норио</a:t>
            </a:r>
            <a:r>
              <a:rPr lang="ru-RU" dirty="0" smtClean="0">
                <a:solidFill>
                  <a:srgbClr val="002060"/>
                </a:solidFill>
              </a:rPr>
              <a:t> </a:t>
            </a:r>
            <a:r>
              <a:rPr lang="ru-RU" dirty="0" err="1" smtClean="0">
                <a:solidFill>
                  <a:srgbClr val="002060"/>
                </a:solidFill>
              </a:rPr>
              <a:t>Танигути</a:t>
            </a:r>
            <a:r>
              <a:rPr lang="ru-RU" dirty="0" smtClean="0">
                <a:solidFill>
                  <a:srgbClr val="002060"/>
                </a:solidFill>
              </a:rPr>
              <a:t> в 1974 году. Он назвал этим термином производство изделий размеров порядка нанометров. В 1980-х годах этот термин использовал Эрик К. </a:t>
            </a:r>
            <a:r>
              <a:rPr lang="ru-RU" dirty="0" err="1" smtClean="0">
                <a:solidFill>
                  <a:srgbClr val="002060"/>
                </a:solidFill>
              </a:rPr>
              <a:t>Дрекслер</a:t>
            </a:r>
            <a:r>
              <a:rPr lang="ru-RU" dirty="0" smtClean="0">
                <a:solidFill>
                  <a:srgbClr val="002060"/>
                </a:solidFill>
              </a:rPr>
              <a:t>, особенно в своей книге "Машины создания: грядёт эра </a:t>
            </a:r>
            <a:r>
              <a:rPr lang="ru-RU" dirty="0" err="1" smtClean="0">
                <a:solidFill>
                  <a:srgbClr val="002060"/>
                </a:solidFill>
              </a:rPr>
              <a:t>нанотехнологии</a:t>
            </a:r>
            <a:r>
              <a:rPr lang="ru-RU" dirty="0" smtClean="0">
                <a:solidFill>
                  <a:srgbClr val="002060"/>
                </a:solidFill>
              </a:rPr>
              <a:t>" ("</a:t>
            </a:r>
            <a:r>
              <a:rPr lang="ru-RU" dirty="0" err="1" smtClean="0">
                <a:solidFill>
                  <a:srgbClr val="002060"/>
                </a:solidFill>
              </a:rPr>
              <a:t>Engines</a:t>
            </a:r>
            <a:r>
              <a:rPr lang="ru-RU" dirty="0" smtClean="0">
                <a:solidFill>
                  <a:srgbClr val="002060"/>
                </a:solidFill>
              </a:rPr>
              <a:t> </a:t>
            </a:r>
            <a:r>
              <a:rPr lang="ru-RU" dirty="0" err="1" smtClean="0">
                <a:solidFill>
                  <a:srgbClr val="002060"/>
                </a:solidFill>
              </a:rPr>
              <a:t>of</a:t>
            </a:r>
            <a:r>
              <a:rPr lang="ru-RU" dirty="0" smtClean="0">
                <a:solidFill>
                  <a:srgbClr val="002060"/>
                </a:solidFill>
              </a:rPr>
              <a:t> </a:t>
            </a:r>
            <a:r>
              <a:rPr lang="ru-RU" dirty="0" err="1" smtClean="0">
                <a:solidFill>
                  <a:srgbClr val="002060"/>
                </a:solidFill>
              </a:rPr>
              <a:t>Creation</a:t>
            </a:r>
            <a:r>
              <a:rPr lang="ru-RU" dirty="0" smtClean="0">
                <a:solidFill>
                  <a:srgbClr val="002060"/>
                </a:solidFill>
              </a:rPr>
              <a:t>: </a:t>
            </a:r>
            <a:r>
              <a:rPr lang="ru-RU" dirty="0" err="1" smtClean="0">
                <a:solidFill>
                  <a:srgbClr val="002060"/>
                </a:solidFill>
              </a:rPr>
              <a:t>The</a:t>
            </a:r>
            <a:r>
              <a:rPr lang="ru-RU" dirty="0" smtClean="0">
                <a:solidFill>
                  <a:srgbClr val="002060"/>
                </a:solidFill>
              </a:rPr>
              <a:t> </a:t>
            </a:r>
            <a:r>
              <a:rPr lang="ru-RU" dirty="0" err="1" smtClean="0">
                <a:solidFill>
                  <a:srgbClr val="002060"/>
                </a:solidFill>
              </a:rPr>
              <a:t>Coming</a:t>
            </a:r>
            <a:r>
              <a:rPr lang="ru-RU" dirty="0" smtClean="0">
                <a:solidFill>
                  <a:srgbClr val="002060"/>
                </a:solidFill>
              </a:rPr>
              <a:t> </a:t>
            </a:r>
            <a:r>
              <a:rPr lang="ru-RU" dirty="0" err="1" smtClean="0">
                <a:solidFill>
                  <a:srgbClr val="002060"/>
                </a:solidFill>
              </a:rPr>
              <a:t>Era</a:t>
            </a:r>
            <a:r>
              <a:rPr lang="ru-RU" dirty="0" smtClean="0">
                <a:solidFill>
                  <a:srgbClr val="002060"/>
                </a:solidFill>
              </a:rPr>
              <a:t> </a:t>
            </a:r>
            <a:r>
              <a:rPr lang="ru-RU" dirty="0" err="1" smtClean="0">
                <a:solidFill>
                  <a:srgbClr val="002060"/>
                </a:solidFill>
              </a:rPr>
              <a:t>of</a:t>
            </a:r>
            <a:r>
              <a:rPr lang="ru-RU" dirty="0" smtClean="0">
                <a:solidFill>
                  <a:srgbClr val="002060"/>
                </a:solidFill>
              </a:rPr>
              <a:t> </a:t>
            </a:r>
            <a:r>
              <a:rPr lang="ru-RU" dirty="0" err="1" smtClean="0">
                <a:solidFill>
                  <a:srgbClr val="002060"/>
                </a:solidFill>
              </a:rPr>
              <a:t>Nanotechnology</a:t>
            </a:r>
            <a:r>
              <a:rPr lang="ru-RU" dirty="0" smtClean="0">
                <a:solidFill>
                  <a:srgbClr val="002060"/>
                </a:solidFill>
              </a:rPr>
              <a:t>"), которая вышла в 1986 году. Этим термином он называл новую область науки, которую он исследовал в своей докторской диссертации в Массачусетском Технологическом Институте (МТИ). Результаты своих исследований он впоследствии опубликовал в книге "</a:t>
            </a:r>
            <a:r>
              <a:rPr lang="ru-RU" dirty="0" err="1" smtClean="0">
                <a:solidFill>
                  <a:srgbClr val="002060"/>
                </a:solidFill>
              </a:rPr>
              <a:t>Nanosystems</a:t>
            </a:r>
            <a:r>
              <a:rPr lang="ru-RU" dirty="0" smtClean="0">
                <a:solidFill>
                  <a:srgbClr val="002060"/>
                </a:solidFill>
              </a:rPr>
              <a:t>: </a:t>
            </a:r>
            <a:r>
              <a:rPr lang="ru-RU" dirty="0" err="1" smtClean="0">
                <a:solidFill>
                  <a:srgbClr val="002060"/>
                </a:solidFill>
              </a:rPr>
              <a:t>Molecular</a:t>
            </a:r>
            <a:r>
              <a:rPr lang="ru-RU" dirty="0" smtClean="0">
                <a:solidFill>
                  <a:srgbClr val="002060"/>
                </a:solidFill>
              </a:rPr>
              <a:t> </a:t>
            </a:r>
            <a:r>
              <a:rPr lang="ru-RU" dirty="0" err="1" smtClean="0">
                <a:solidFill>
                  <a:srgbClr val="002060"/>
                </a:solidFill>
              </a:rPr>
              <a:t>Machinery</a:t>
            </a:r>
            <a:r>
              <a:rPr lang="ru-RU" dirty="0" smtClean="0">
                <a:solidFill>
                  <a:srgbClr val="002060"/>
                </a:solidFill>
              </a:rPr>
              <a:t>, </a:t>
            </a:r>
            <a:r>
              <a:rPr lang="ru-RU" dirty="0" err="1" smtClean="0">
                <a:solidFill>
                  <a:srgbClr val="002060"/>
                </a:solidFill>
              </a:rPr>
              <a:t>Manufacturing</a:t>
            </a:r>
            <a:r>
              <a:rPr lang="ru-RU" dirty="0" smtClean="0">
                <a:solidFill>
                  <a:srgbClr val="002060"/>
                </a:solidFill>
              </a:rPr>
              <a:t>, </a:t>
            </a:r>
            <a:r>
              <a:rPr lang="ru-RU" dirty="0" err="1" smtClean="0">
                <a:solidFill>
                  <a:srgbClr val="002060"/>
                </a:solidFill>
              </a:rPr>
              <a:t>and</a:t>
            </a:r>
            <a:r>
              <a:rPr lang="ru-RU" dirty="0" smtClean="0">
                <a:solidFill>
                  <a:srgbClr val="002060"/>
                </a:solidFill>
              </a:rPr>
              <a:t> </a:t>
            </a:r>
            <a:r>
              <a:rPr lang="ru-RU" dirty="0" err="1" smtClean="0">
                <a:solidFill>
                  <a:srgbClr val="002060"/>
                </a:solidFill>
              </a:rPr>
              <a:t>Computation</a:t>
            </a:r>
            <a:r>
              <a:rPr lang="ru-RU" dirty="0" smtClean="0">
                <a:solidFill>
                  <a:srgbClr val="002060"/>
                </a:solidFill>
              </a:rPr>
              <a:t>". Главную роль в его исследованиях играли математические расчёты, поскольку с их помощью до сих пор можно проанализировать предположительные свойства и разработать устройства размеров порядка нанометров.</a:t>
            </a:r>
            <a:endParaRPr lang="ru-RU" dirty="0">
              <a:solidFill>
                <a:srgbClr val="002060"/>
              </a:solidFill>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30</a:t>
            </a:fld>
            <a:endParaRPr lang="ru-RU"/>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571480"/>
            <a:ext cx="8501122" cy="5753120"/>
          </a:xfrm>
        </p:spPr>
        <p:txBody>
          <a:bodyPr>
            <a:normAutofit/>
          </a:bodyPr>
          <a:lstStyle/>
          <a:p>
            <a:pPr algn="just"/>
            <a:r>
              <a:rPr lang="ru-RU" sz="2400" dirty="0" smtClean="0">
                <a:solidFill>
                  <a:srgbClr val="002060"/>
                </a:solidFill>
                <a:latin typeface="Times New Roman" pitchFamily="18" charset="0"/>
                <a:cs typeface="Times New Roman" pitchFamily="18" charset="0"/>
              </a:rPr>
              <a:t>В основном сейчас рассматривается возможность механического манипулирования молекулами и создание самовоспроизводящихся манипуляторов для этих целей. </a:t>
            </a:r>
          </a:p>
          <a:p>
            <a:pPr algn="just"/>
            <a:r>
              <a:rPr lang="ru-RU" sz="2400" dirty="0" smtClean="0">
                <a:solidFill>
                  <a:srgbClr val="002060"/>
                </a:solidFill>
                <a:latin typeface="Times New Roman" pitchFamily="18" charset="0"/>
                <a:cs typeface="Times New Roman" pitchFamily="18" charset="0"/>
              </a:rPr>
              <a:t>Это позволит многократно удешевить любые существующие продукты и создать принципиально новые, решить все существующие экологические проблемы. Также такие манипуляторы имеют огромный медицинский потенциал: они способны ремонтировать повреждённые клетки человека, что приводит </a:t>
            </a:r>
          </a:p>
          <a:p>
            <a:pPr algn="just">
              <a:buNone/>
            </a:pPr>
            <a:r>
              <a:rPr lang="ru-RU" sz="2400" dirty="0" smtClean="0">
                <a:solidFill>
                  <a:srgbClr val="002060"/>
                </a:solidFill>
                <a:latin typeface="Times New Roman" pitchFamily="18" charset="0"/>
                <a:cs typeface="Times New Roman" pitchFamily="18" charset="0"/>
              </a:rPr>
              <a:t>	фактически к реальному </a:t>
            </a:r>
          </a:p>
          <a:p>
            <a:pPr algn="just">
              <a:buNone/>
            </a:pPr>
            <a:r>
              <a:rPr lang="ru-RU" sz="2400" dirty="0" smtClean="0">
                <a:solidFill>
                  <a:srgbClr val="002060"/>
                </a:solidFill>
                <a:latin typeface="Times New Roman" pitchFamily="18" charset="0"/>
                <a:cs typeface="Times New Roman" pitchFamily="18" charset="0"/>
              </a:rPr>
              <a:t>	техническому бессмертию </a:t>
            </a:r>
          </a:p>
          <a:p>
            <a:pPr algn="just">
              <a:buNone/>
            </a:pPr>
            <a:r>
              <a:rPr lang="ru-RU" sz="2400" dirty="0" smtClean="0">
                <a:solidFill>
                  <a:srgbClr val="002060"/>
                </a:solidFill>
                <a:latin typeface="Times New Roman" pitchFamily="18" charset="0"/>
                <a:cs typeface="Times New Roman" pitchFamily="18" charset="0"/>
              </a:rPr>
              <a:t>	человека. </a:t>
            </a:r>
          </a:p>
          <a:p>
            <a:pPr algn="just"/>
            <a:endParaRPr lang="ru-RU" dirty="0" smtClean="0">
              <a:solidFill>
                <a:srgbClr val="002060"/>
              </a:solidFill>
            </a:endParaRPr>
          </a:p>
          <a:p>
            <a:pPr algn="just"/>
            <a:endParaRPr lang="ru-RU" dirty="0" smtClean="0">
              <a:solidFill>
                <a:srgbClr val="002060"/>
              </a:solidFill>
            </a:endParaRPr>
          </a:p>
          <a:p>
            <a:pPr algn="just"/>
            <a:endParaRPr lang="ru-RU" dirty="0" smtClean="0">
              <a:solidFill>
                <a:srgbClr val="002060"/>
              </a:solidFill>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31</a:t>
            </a:fld>
            <a:endParaRPr lang="ru-RU"/>
          </a:p>
        </p:txBody>
      </p:sp>
      <p:pic>
        <p:nvPicPr>
          <p:cNvPr id="6" name="Рисунок 5" descr="idananotechnology.jpg"/>
          <p:cNvPicPr>
            <a:picLocks noChangeAspect="1"/>
          </p:cNvPicPr>
          <p:nvPr/>
        </p:nvPicPr>
        <p:blipFill>
          <a:blip r:embed="rId2" cstate="print"/>
          <a:stretch>
            <a:fillRect/>
          </a:stretch>
        </p:blipFill>
        <p:spPr>
          <a:xfrm>
            <a:off x="5072066" y="3714752"/>
            <a:ext cx="3929090" cy="301698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7813"/>
            <a:ext cx="8229600" cy="579419"/>
          </a:xfrm>
        </p:spPr>
        <p:txBody>
          <a:bodyPr>
            <a:normAutofit fontScale="90000"/>
          </a:bodyPr>
          <a:lstStyle/>
          <a:p>
            <a:pPr algn="ctr"/>
            <a:r>
              <a:rPr lang="ru-RU" sz="3600" b="1" dirty="0" smtClean="0">
                <a:solidFill>
                  <a:srgbClr val="002060"/>
                </a:solidFill>
              </a:rPr>
              <a:t>Исторические этапы развития  НТ</a:t>
            </a:r>
            <a:endParaRPr lang="ru-RU" sz="3600" b="1" dirty="0">
              <a:solidFill>
                <a:srgbClr val="002060"/>
              </a:solidFill>
            </a:endParaRPr>
          </a:p>
        </p:txBody>
      </p:sp>
      <p:sp>
        <p:nvSpPr>
          <p:cNvPr id="50179" name="Rectangle 3"/>
          <p:cNvSpPr>
            <a:spLocks noGrp="1" noChangeArrowheads="1"/>
          </p:cNvSpPr>
          <p:nvPr>
            <p:ph idx="1"/>
          </p:nvPr>
        </p:nvSpPr>
        <p:spPr>
          <a:xfrm>
            <a:off x="142844" y="1000108"/>
            <a:ext cx="8786874" cy="5572164"/>
          </a:xfrm>
        </p:spPr>
        <p:txBody>
          <a:bodyPr>
            <a:normAutofit fontScale="85000" lnSpcReduction="10000"/>
          </a:bodyPr>
          <a:lstStyle/>
          <a:p>
            <a:pPr algn="just">
              <a:lnSpc>
                <a:spcPct val="150000"/>
              </a:lnSpc>
              <a:defRPr/>
            </a:pPr>
            <a:r>
              <a:rPr lang="ru-RU" sz="2400" dirty="0" smtClean="0">
                <a:solidFill>
                  <a:srgbClr val="002060"/>
                </a:solidFill>
                <a:latin typeface="Times New Roman" pitchFamily="18" charset="0"/>
                <a:cs typeface="Times New Roman" pitchFamily="18" charset="0"/>
              </a:rPr>
              <a:t>1905 год. Швейцарский физик А. Эйнштейн опубликовал работу, в которой доказывал, что размер молекулы сахара составляет примерно 1 нанометр.</a:t>
            </a:r>
          </a:p>
          <a:p>
            <a:pPr algn="just" eaLnBrk="1" hangingPunct="1">
              <a:lnSpc>
                <a:spcPct val="150000"/>
              </a:lnSpc>
              <a:defRPr/>
            </a:pPr>
            <a:r>
              <a:rPr lang="ru-RU" sz="2400" dirty="0" smtClean="0">
                <a:solidFill>
                  <a:srgbClr val="002060"/>
                </a:solidFill>
                <a:latin typeface="Times New Roman" pitchFamily="18" charset="0"/>
                <a:cs typeface="Times New Roman" pitchFamily="18" charset="0"/>
              </a:rPr>
              <a:t>1931 </a:t>
            </a:r>
            <a:r>
              <a:rPr lang="ru-RU" sz="2400" dirty="0">
                <a:solidFill>
                  <a:srgbClr val="002060"/>
                </a:solidFill>
                <a:latin typeface="Times New Roman" pitchFamily="18" charset="0"/>
                <a:cs typeface="Times New Roman" pitchFamily="18" charset="0"/>
              </a:rPr>
              <a:t>г. – </a:t>
            </a:r>
            <a:r>
              <a:rPr lang="ru-RU" sz="2400" dirty="0" err="1">
                <a:solidFill>
                  <a:srgbClr val="002060"/>
                </a:solidFill>
                <a:latin typeface="Times New Roman" pitchFamily="18" charset="0"/>
                <a:cs typeface="Times New Roman" pitchFamily="18" charset="0"/>
              </a:rPr>
              <a:t>Кнолл</a:t>
            </a:r>
            <a:r>
              <a:rPr lang="ru-RU" sz="2400" dirty="0">
                <a:solidFill>
                  <a:srgbClr val="002060"/>
                </a:solidFill>
                <a:latin typeface="Times New Roman" pitchFamily="18" charset="0"/>
                <a:cs typeface="Times New Roman" pitchFamily="18" charset="0"/>
              </a:rPr>
              <a:t> и </a:t>
            </a:r>
            <a:r>
              <a:rPr lang="ru-RU" sz="2400" dirty="0" err="1">
                <a:solidFill>
                  <a:srgbClr val="002060"/>
                </a:solidFill>
                <a:latin typeface="Times New Roman" pitchFamily="18" charset="0"/>
                <a:cs typeface="Times New Roman" pitchFamily="18" charset="0"/>
              </a:rPr>
              <a:t>Руска</a:t>
            </a:r>
            <a:r>
              <a:rPr lang="ru-RU" sz="2400" dirty="0">
                <a:solidFill>
                  <a:srgbClr val="002060"/>
                </a:solidFill>
                <a:latin typeface="Times New Roman" pitchFamily="18" charset="0"/>
                <a:cs typeface="Times New Roman" pitchFamily="18" charset="0"/>
              </a:rPr>
              <a:t> создали электронный микроскоп, который в первые позволил исследовать </a:t>
            </a:r>
            <a:r>
              <a:rPr lang="ru-RU" sz="2400" dirty="0" err="1">
                <a:solidFill>
                  <a:srgbClr val="002060"/>
                </a:solidFill>
                <a:latin typeface="Times New Roman" pitchFamily="18" charset="0"/>
                <a:cs typeface="Times New Roman" pitchFamily="18" charset="0"/>
              </a:rPr>
              <a:t>нанообъекты</a:t>
            </a:r>
            <a:r>
              <a:rPr lang="ru-RU" sz="2400" dirty="0" smtClean="0">
                <a:solidFill>
                  <a:srgbClr val="002060"/>
                </a:solidFill>
                <a:latin typeface="Times New Roman" pitchFamily="18" charset="0"/>
                <a:cs typeface="Times New Roman" pitchFamily="18" charset="0"/>
              </a:rPr>
              <a:t>;</a:t>
            </a:r>
          </a:p>
          <a:p>
            <a:pPr algn="just">
              <a:lnSpc>
                <a:spcPct val="150000"/>
              </a:lnSpc>
              <a:defRPr/>
            </a:pPr>
            <a:r>
              <a:rPr lang="ru-RU" sz="2400" dirty="0" smtClean="0">
                <a:solidFill>
                  <a:srgbClr val="002060"/>
                </a:solidFill>
                <a:latin typeface="Times New Roman" pitchFamily="18" charset="0"/>
                <a:cs typeface="Times New Roman" pitchFamily="18" charset="0"/>
              </a:rPr>
              <a:t>1956 г. - </a:t>
            </a:r>
            <a:r>
              <a:rPr lang="ru-RU" sz="2400" dirty="0" err="1" smtClean="0">
                <a:solidFill>
                  <a:srgbClr val="002060"/>
                </a:solidFill>
                <a:latin typeface="Times New Roman" pitchFamily="18" charset="0"/>
                <a:cs typeface="Times New Roman" pitchFamily="18" charset="0"/>
              </a:rPr>
              <a:t>Ухлир</a:t>
            </a:r>
            <a:r>
              <a:rPr lang="ru-RU" sz="2400" dirty="0" smtClean="0">
                <a:solidFill>
                  <a:srgbClr val="002060"/>
                </a:solidFill>
                <a:latin typeface="Times New Roman" pitchFamily="18" charset="0"/>
                <a:cs typeface="Times New Roman" pitchFamily="18" charset="0"/>
              </a:rPr>
              <a:t> </a:t>
            </a:r>
            <a:r>
              <a:rPr lang="ru-RU" sz="2400" dirty="0">
                <a:solidFill>
                  <a:srgbClr val="002060"/>
                </a:solidFill>
                <a:latin typeface="Times New Roman" pitchFamily="18" charset="0"/>
                <a:cs typeface="Times New Roman" pitchFamily="18" charset="0"/>
              </a:rPr>
              <a:t>сообщил о первом наблюдении пористого </a:t>
            </a:r>
            <a:r>
              <a:rPr lang="ru-RU" sz="2400" dirty="0" smtClean="0">
                <a:solidFill>
                  <a:srgbClr val="002060"/>
                </a:solidFill>
                <a:latin typeface="Times New Roman" pitchFamily="18" charset="0"/>
                <a:cs typeface="Times New Roman" pitchFamily="18" charset="0"/>
              </a:rPr>
              <a:t>кремния;</a:t>
            </a:r>
            <a:endParaRPr lang="ru-RU" sz="2400" dirty="0">
              <a:solidFill>
                <a:srgbClr val="002060"/>
              </a:solidFill>
              <a:latin typeface="Times New Roman" pitchFamily="18" charset="0"/>
              <a:cs typeface="Times New Roman" pitchFamily="18" charset="0"/>
            </a:endParaRPr>
          </a:p>
          <a:p>
            <a:pPr algn="just">
              <a:lnSpc>
                <a:spcPct val="150000"/>
              </a:lnSpc>
              <a:defRPr/>
            </a:pPr>
            <a:r>
              <a:rPr lang="ru-RU" sz="2400" dirty="0" smtClean="0">
                <a:solidFill>
                  <a:srgbClr val="002060"/>
                </a:solidFill>
                <a:latin typeface="Times New Roman" pitchFamily="18" charset="0"/>
                <a:cs typeface="Times New Roman" pitchFamily="18" charset="0"/>
              </a:rPr>
              <a:t>1957 г. - Ральф </a:t>
            </a:r>
            <a:r>
              <a:rPr lang="ru-RU" sz="2400" dirty="0" err="1">
                <a:solidFill>
                  <a:srgbClr val="002060"/>
                </a:solidFill>
                <a:latin typeface="Times New Roman" pitchFamily="18" charset="0"/>
                <a:cs typeface="Times New Roman" pitchFamily="18" charset="0"/>
              </a:rPr>
              <a:t>Ландоер</a:t>
            </a:r>
            <a:r>
              <a:rPr lang="ru-RU" sz="2400" dirty="0">
                <a:solidFill>
                  <a:srgbClr val="002060"/>
                </a:solidFill>
                <a:latin typeface="Times New Roman" pitchFamily="18" charset="0"/>
                <a:cs typeface="Times New Roman" pitchFamily="18" charset="0"/>
              </a:rPr>
              <a:t>, работавшего в </a:t>
            </a:r>
            <a:r>
              <a:rPr lang="ru-RU" sz="2400" dirty="0" smtClean="0">
                <a:solidFill>
                  <a:srgbClr val="002060"/>
                </a:solidFill>
                <a:latin typeface="Times New Roman" pitchFamily="18" charset="0"/>
                <a:cs typeface="Times New Roman" pitchFamily="18" charset="0"/>
              </a:rPr>
              <a:t>на </a:t>
            </a:r>
            <a:r>
              <a:rPr lang="ru-RU" sz="2400" dirty="0">
                <a:solidFill>
                  <a:srgbClr val="002060"/>
                </a:solidFill>
                <a:latin typeface="Times New Roman" pitchFamily="18" charset="0"/>
                <a:cs typeface="Times New Roman" pitchFamily="18" charset="0"/>
              </a:rPr>
              <a:t>IBM, были идеи о </a:t>
            </a:r>
            <a:r>
              <a:rPr lang="ru-RU" sz="2400" dirty="0" err="1">
                <a:solidFill>
                  <a:srgbClr val="002060"/>
                </a:solidFill>
                <a:latin typeface="Times New Roman" pitchFamily="18" charset="0"/>
                <a:cs typeface="Times New Roman" pitchFamily="18" charset="0"/>
              </a:rPr>
              <a:t>наномасштабной</a:t>
            </a:r>
            <a:r>
              <a:rPr lang="ru-RU" sz="2400" dirty="0">
                <a:solidFill>
                  <a:srgbClr val="002060"/>
                </a:solidFill>
                <a:latin typeface="Times New Roman" pitchFamily="18" charset="0"/>
                <a:cs typeface="Times New Roman" pitchFamily="18" charset="0"/>
              </a:rPr>
              <a:t> электронике. </a:t>
            </a:r>
            <a:endParaRPr lang="ru-RU" sz="2400" dirty="0" smtClean="0">
              <a:solidFill>
                <a:srgbClr val="002060"/>
              </a:solidFill>
              <a:latin typeface="Times New Roman" pitchFamily="18" charset="0"/>
              <a:cs typeface="Times New Roman" pitchFamily="18" charset="0"/>
            </a:endParaRPr>
          </a:p>
          <a:p>
            <a:pPr algn="just">
              <a:lnSpc>
                <a:spcPct val="150000"/>
              </a:lnSpc>
              <a:defRPr/>
            </a:pPr>
            <a:r>
              <a:rPr lang="ru-RU" sz="2400" dirty="0" smtClean="0">
                <a:solidFill>
                  <a:srgbClr val="002060"/>
                </a:solidFill>
                <a:latin typeface="Times New Roman" pitchFamily="18" charset="0"/>
                <a:cs typeface="Times New Roman" pitchFamily="18" charset="0"/>
              </a:rPr>
              <a:t>1959 год. Американский физик Ричард Фейнман впервые опубликовал работу, в которой оценивались перспективы миниатюризации.</a:t>
            </a:r>
            <a:endParaRPr lang="ru-RU" sz="2400" dirty="0">
              <a:solidFill>
                <a:srgbClr val="002060"/>
              </a:solidFill>
              <a:latin typeface="Times New Roman" pitchFamily="18" charset="0"/>
              <a:cs typeface="Times New Roman" pitchFamily="18" charset="0"/>
            </a:endParaRPr>
          </a:p>
          <a:p>
            <a:pPr algn="just" eaLnBrk="1" hangingPunct="1">
              <a:lnSpc>
                <a:spcPct val="150000"/>
              </a:lnSpc>
              <a:defRPr/>
            </a:pPr>
            <a:r>
              <a:rPr lang="ru-RU" sz="2400" dirty="0" smtClean="0">
                <a:solidFill>
                  <a:srgbClr val="002060"/>
                </a:solidFill>
                <a:latin typeface="Times New Roman" pitchFamily="18" charset="0"/>
                <a:cs typeface="Times New Roman" pitchFamily="18" charset="0"/>
              </a:rPr>
              <a:t> 1968 </a:t>
            </a:r>
            <a:r>
              <a:rPr lang="ru-RU" sz="2400" dirty="0">
                <a:solidFill>
                  <a:srgbClr val="002060"/>
                </a:solidFill>
                <a:latin typeface="Times New Roman" pitchFamily="18" charset="0"/>
                <a:cs typeface="Times New Roman" pitchFamily="18" charset="0"/>
              </a:rPr>
              <a:t>г. – А. </a:t>
            </a:r>
            <a:r>
              <a:rPr lang="ru-RU" sz="2400" dirty="0" err="1">
                <a:solidFill>
                  <a:srgbClr val="002060"/>
                </a:solidFill>
                <a:latin typeface="Times New Roman" pitchFamily="18" charset="0"/>
                <a:cs typeface="Times New Roman" pitchFamily="18" charset="0"/>
              </a:rPr>
              <a:t>Чо</a:t>
            </a:r>
            <a:r>
              <a:rPr lang="ru-RU" sz="2400" dirty="0">
                <a:solidFill>
                  <a:srgbClr val="002060"/>
                </a:solidFill>
                <a:latin typeface="Times New Roman" pitchFamily="18" charset="0"/>
                <a:cs typeface="Times New Roman" pitchFamily="18" charset="0"/>
              </a:rPr>
              <a:t>, Д. Артур из компании </a:t>
            </a:r>
            <a:r>
              <a:rPr lang="en-US" sz="2400" dirty="0">
                <a:solidFill>
                  <a:srgbClr val="002060"/>
                </a:solidFill>
                <a:latin typeface="Times New Roman" pitchFamily="18" charset="0"/>
                <a:cs typeface="Times New Roman" pitchFamily="18" charset="0"/>
              </a:rPr>
              <a:t>BELL</a:t>
            </a:r>
            <a:r>
              <a:rPr lang="ru-RU" sz="2400" dirty="0">
                <a:solidFill>
                  <a:srgbClr val="002060"/>
                </a:solidFill>
                <a:latin typeface="Times New Roman" pitchFamily="18" charset="0"/>
                <a:cs typeface="Times New Roman" pitchFamily="18" charset="0"/>
              </a:rPr>
              <a:t>, разработали теоретические основы </a:t>
            </a:r>
            <a:r>
              <a:rPr lang="ru-RU" sz="2400" dirty="0" err="1">
                <a:solidFill>
                  <a:srgbClr val="002060"/>
                </a:solidFill>
                <a:latin typeface="Times New Roman" pitchFamily="18" charset="0"/>
                <a:cs typeface="Times New Roman" pitchFamily="18" charset="0"/>
              </a:rPr>
              <a:t>нанообработки</a:t>
            </a:r>
            <a:r>
              <a:rPr lang="ru-RU" sz="2400" dirty="0">
                <a:solidFill>
                  <a:srgbClr val="002060"/>
                </a:solidFill>
                <a:latin typeface="Times New Roman" pitchFamily="18" charset="0"/>
                <a:cs typeface="Times New Roman" pitchFamily="18" charset="0"/>
              </a:rPr>
              <a:t> поверхности</a:t>
            </a:r>
            <a:r>
              <a:rPr lang="ru-RU" sz="2400" dirty="0" smtClean="0">
                <a:solidFill>
                  <a:srgbClr val="002060"/>
                </a:solidFill>
                <a:latin typeface="Times New Roman" pitchFamily="18" charset="0"/>
                <a:cs typeface="Times New Roman" pitchFamily="18" charset="0"/>
              </a:rPr>
              <a:t>;</a:t>
            </a:r>
            <a:endParaRPr lang="ru-RU" sz="2400" dirty="0">
              <a:solidFill>
                <a:srgbClr val="002060"/>
              </a:solidFill>
              <a:latin typeface="Times New Roman" pitchFamily="18" charset="0"/>
              <a:cs typeface="Times New Roman" pitchFamily="18" charset="0"/>
            </a:endParaRPr>
          </a:p>
        </p:txBody>
      </p:sp>
      <p:sp>
        <p:nvSpPr>
          <p:cNvPr id="4" name="Нижний колонтитул 4"/>
          <p:cNvSpPr>
            <a:spLocks noGrp="1"/>
          </p:cNvSpPr>
          <p:nvPr>
            <p:ph type="ftr" sz="quarter" idx="11"/>
          </p:nvPr>
        </p:nvSpPr>
        <p:spPr/>
        <p:txBody>
          <a:bodyPr/>
          <a:lstStyle/>
          <a:p>
            <a:r>
              <a:rPr lang="ru-RU"/>
              <a:t>Пустовая Л.Е.</a:t>
            </a:r>
          </a:p>
        </p:txBody>
      </p:sp>
      <p:sp>
        <p:nvSpPr>
          <p:cNvPr id="5" name="Номер слайда 5"/>
          <p:cNvSpPr>
            <a:spLocks noGrp="1"/>
          </p:cNvSpPr>
          <p:nvPr>
            <p:ph type="sldNum" sz="quarter" idx="12"/>
          </p:nvPr>
        </p:nvSpPr>
        <p:spPr/>
        <p:txBody>
          <a:bodyPr/>
          <a:lstStyle/>
          <a:p>
            <a:fld id="{54543622-1DD9-49BC-9AE7-2EBAA4185F70}" type="slidenum">
              <a:rPr lang="ru-RU"/>
              <a:pPr/>
              <a:t>32</a:t>
            </a:fld>
            <a:endParaRPr lang="ru-RU"/>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a:off x="285720" y="357166"/>
            <a:ext cx="8643998" cy="6072230"/>
          </a:xfrm>
        </p:spPr>
        <p:txBody>
          <a:bodyPr>
            <a:normAutofit fontScale="85000" lnSpcReduction="10000"/>
          </a:bodyPr>
          <a:lstStyle/>
          <a:p>
            <a:pPr algn="just">
              <a:lnSpc>
                <a:spcPct val="150000"/>
              </a:lnSpc>
              <a:defRPr/>
            </a:pPr>
            <a:r>
              <a:rPr lang="ru-RU" sz="2400" dirty="0">
                <a:solidFill>
                  <a:srgbClr val="002060"/>
                </a:solidFill>
                <a:latin typeface="Times New Roman" pitchFamily="18" charset="0"/>
                <a:cs typeface="Times New Roman" pitchFamily="18" charset="0"/>
              </a:rPr>
              <a:t>1974 г. – Н. </a:t>
            </a:r>
            <a:r>
              <a:rPr lang="ru-RU" sz="2400" dirty="0" err="1">
                <a:solidFill>
                  <a:srgbClr val="002060"/>
                </a:solidFill>
                <a:latin typeface="Times New Roman" pitchFamily="18" charset="0"/>
                <a:cs typeface="Times New Roman" pitchFamily="18" charset="0"/>
              </a:rPr>
              <a:t>Танигучи</a:t>
            </a:r>
            <a:r>
              <a:rPr lang="ru-RU" sz="2400" dirty="0">
                <a:solidFill>
                  <a:srgbClr val="002060"/>
                </a:solidFill>
                <a:latin typeface="Times New Roman" pitchFamily="18" charset="0"/>
                <a:cs typeface="Times New Roman" pitchFamily="18" charset="0"/>
              </a:rPr>
              <a:t> ввел в научный оборот слово «</a:t>
            </a:r>
            <a:r>
              <a:rPr lang="ru-RU" sz="2400" dirty="0" err="1">
                <a:solidFill>
                  <a:srgbClr val="002060"/>
                </a:solidFill>
                <a:latin typeface="Times New Roman" pitchFamily="18" charset="0"/>
                <a:cs typeface="Times New Roman" pitchFamily="18" charset="0"/>
              </a:rPr>
              <a:t>нанотехника</a:t>
            </a:r>
            <a:r>
              <a:rPr lang="ru-RU" sz="2400" dirty="0">
                <a:solidFill>
                  <a:srgbClr val="002060"/>
                </a:solidFill>
                <a:latin typeface="Times New Roman" pitchFamily="18" charset="0"/>
                <a:cs typeface="Times New Roman" pitchFamily="18" charset="0"/>
              </a:rPr>
              <a:t>», предложив называть так объекты размером менее 1 </a:t>
            </a:r>
            <a:r>
              <a:rPr lang="ru-RU" sz="2400" dirty="0" smtClean="0">
                <a:solidFill>
                  <a:srgbClr val="002060"/>
                </a:solidFill>
                <a:latin typeface="Times New Roman" pitchFamily="18" charset="0"/>
                <a:cs typeface="Times New Roman" pitchFamily="18" charset="0"/>
              </a:rPr>
              <a:t>микрона. Греческое слово "нанос" означает примерно "старичок";</a:t>
            </a:r>
          </a:p>
          <a:p>
            <a:pPr algn="just">
              <a:lnSpc>
                <a:spcPct val="150000"/>
              </a:lnSpc>
              <a:defRPr/>
            </a:pPr>
            <a:r>
              <a:rPr lang="ru-RU" sz="2400" dirty="0">
                <a:solidFill>
                  <a:srgbClr val="002060"/>
                </a:solidFill>
                <a:latin typeface="Times New Roman" pitchFamily="18" charset="0"/>
                <a:cs typeface="Times New Roman" pitchFamily="18" charset="0"/>
              </a:rPr>
              <a:t>1978 г.  магические числа кластеров натрия при масс-спектроскопии в натриевых </a:t>
            </a:r>
            <a:r>
              <a:rPr lang="ru-RU" sz="2400" dirty="0" smtClean="0">
                <a:solidFill>
                  <a:srgbClr val="002060"/>
                </a:solidFill>
                <a:latin typeface="Times New Roman" pitchFamily="18" charset="0"/>
                <a:cs typeface="Times New Roman" pitchFamily="18" charset="0"/>
              </a:rPr>
              <a:t>пучках</a:t>
            </a:r>
          </a:p>
          <a:p>
            <a:pPr algn="just">
              <a:lnSpc>
                <a:spcPct val="150000"/>
              </a:lnSpc>
              <a:defRPr/>
            </a:pPr>
            <a:r>
              <a:rPr lang="ru-RU" sz="2400" dirty="0" smtClean="0">
                <a:solidFill>
                  <a:srgbClr val="002060"/>
                </a:solidFill>
                <a:latin typeface="Times New Roman" pitchFamily="18" charset="0"/>
                <a:cs typeface="Times New Roman" pitchFamily="18" charset="0"/>
              </a:rPr>
              <a:t>В 80-х г.г. Т.А. Фултон и Г.Дж. </a:t>
            </a:r>
            <a:r>
              <a:rPr lang="ru-RU" sz="2400" dirty="0" err="1" smtClean="0">
                <a:solidFill>
                  <a:srgbClr val="002060"/>
                </a:solidFill>
                <a:latin typeface="Times New Roman" pitchFamily="18" charset="0"/>
                <a:cs typeface="Times New Roman" pitchFamily="18" charset="0"/>
              </a:rPr>
              <a:t>Долан</a:t>
            </a:r>
            <a:r>
              <a:rPr lang="ru-RU" sz="2400" dirty="0" smtClean="0">
                <a:solidFill>
                  <a:srgbClr val="002060"/>
                </a:solidFill>
                <a:latin typeface="Times New Roman" pitchFamily="18" charset="0"/>
                <a:cs typeface="Times New Roman" pitchFamily="18" charset="0"/>
              </a:rPr>
              <a:t> из </a:t>
            </a:r>
            <a:r>
              <a:rPr lang="ru-RU" sz="2400" dirty="0" err="1" smtClean="0">
                <a:solidFill>
                  <a:srgbClr val="002060"/>
                </a:solidFill>
                <a:latin typeface="Times New Roman" pitchFamily="18" charset="0"/>
                <a:cs typeface="Times New Roman" pitchFamily="18" charset="0"/>
              </a:rPr>
              <a:t>Bell</a:t>
            </a:r>
            <a:r>
              <a:rPr lang="ru-RU" sz="2400" dirty="0" smtClean="0">
                <a:solidFill>
                  <a:srgbClr val="002060"/>
                </a:solidFill>
                <a:latin typeface="Times New Roman" pitchFamily="18" charset="0"/>
                <a:cs typeface="Times New Roman" pitchFamily="18" charset="0"/>
              </a:rPr>
              <a:t> </a:t>
            </a:r>
            <a:r>
              <a:rPr lang="ru-RU" sz="2400" dirty="0" err="1" smtClean="0">
                <a:solidFill>
                  <a:srgbClr val="002060"/>
                </a:solidFill>
                <a:latin typeface="Times New Roman" pitchFamily="18" charset="0"/>
                <a:cs typeface="Times New Roman" pitchFamily="18" charset="0"/>
              </a:rPr>
              <a:t>Laboratories</a:t>
            </a:r>
            <a:r>
              <a:rPr lang="ru-RU" sz="2400" dirty="0" smtClean="0">
                <a:solidFill>
                  <a:srgbClr val="002060"/>
                </a:solidFill>
                <a:latin typeface="Times New Roman" pitchFamily="18" charset="0"/>
                <a:cs typeface="Times New Roman" pitchFamily="18" charset="0"/>
              </a:rPr>
              <a:t> создали первый одноэлектронный транзистор и наблюдали кулоновскую блокаду.</a:t>
            </a:r>
            <a:endParaRPr lang="ru-RU" sz="2400" dirty="0">
              <a:solidFill>
                <a:srgbClr val="002060"/>
              </a:solidFill>
              <a:latin typeface="Times New Roman" pitchFamily="18" charset="0"/>
              <a:cs typeface="Times New Roman" pitchFamily="18" charset="0"/>
            </a:endParaRPr>
          </a:p>
          <a:p>
            <a:pPr algn="just" eaLnBrk="1" hangingPunct="1">
              <a:lnSpc>
                <a:spcPct val="150000"/>
              </a:lnSpc>
              <a:defRPr/>
            </a:pPr>
            <a:r>
              <a:rPr lang="ru-RU" sz="2400" dirty="0" smtClean="0">
                <a:solidFill>
                  <a:srgbClr val="002060"/>
                </a:solidFill>
                <a:latin typeface="Times New Roman" pitchFamily="18" charset="0"/>
                <a:cs typeface="Times New Roman" pitchFamily="18" charset="0"/>
              </a:rPr>
              <a:t>1981 г. –</a:t>
            </a:r>
            <a:r>
              <a:rPr lang="en-US" sz="2400" dirty="0" smtClean="0">
                <a:solidFill>
                  <a:srgbClr val="002060"/>
                </a:solidFill>
                <a:latin typeface="Times New Roman" pitchFamily="18" charset="0"/>
                <a:cs typeface="Times New Roman" pitchFamily="18" charset="0"/>
              </a:rPr>
              <a:t> </a:t>
            </a:r>
            <a:r>
              <a:rPr lang="ru-RU" sz="2400" dirty="0" smtClean="0">
                <a:solidFill>
                  <a:srgbClr val="002060"/>
                </a:solidFill>
                <a:latin typeface="Times New Roman" pitchFamily="18" charset="0"/>
                <a:cs typeface="Times New Roman" pitchFamily="18" charset="0"/>
              </a:rPr>
              <a:t>Г. </a:t>
            </a:r>
            <a:r>
              <a:rPr lang="ru-RU" sz="2400" dirty="0" err="1" smtClean="0">
                <a:solidFill>
                  <a:srgbClr val="002060"/>
                </a:solidFill>
                <a:latin typeface="Times New Roman" pitchFamily="18" charset="0"/>
                <a:cs typeface="Times New Roman" pitchFamily="18" charset="0"/>
              </a:rPr>
              <a:t>Биннинг</a:t>
            </a:r>
            <a:r>
              <a:rPr lang="ru-RU" sz="2400" dirty="0" smtClean="0">
                <a:solidFill>
                  <a:srgbClr val="002060"/>
                </a:solidFill>
                <a:latin typeface="Times New Roman" pitchFamily="18" charset="0"/>
                <a:cs typeface="Times New Roman" pitchFamily="18" charset="0"/>
              </a:rPr>
              <a:t>, Г. </a:t>
            </a:r>
            <a:r>
              <a:rPr lang="ru-RU" sz="2400" dirty="0" err="1" smtClean="0">
                <a:solidFill>
                  <a:srgbClr val="002060"/>
                </a:solidFill>
                <a:latin typeface="Times New Roman" pitchFamily="18" charset="0"/>
                <a:cs typeface="Times New Roman" pitchFamily="18" charset="0"/>
              </a:rPr>
              <a:t>Рорер</a:t>
            </a:r>
            <a:r>
              <a:rPr lang="ru-RU" sz="2400" dirty="0" smtClean="0">
                <a:solidFill>
                  <a:srgbClr val="002060"/>
                </a:solidFill>
                <a:latin typeface="Times New Roman" pitchFamily="18" charset="0"/>
                <a:cs typeface="Times New Roman" pitchFamily="18" charset="0"/>
              </a:rPr>
              <a:t> создали сканирующий </a:t>
            </a:r>
            <a:r>
              <a:rPr lang="ru-RU" sz="2400" dirty="0" err="1" smtClean="0">
                <a:solidFill>
                  <a:srgbClr val="002060"/>
                </a:solidFill>
                <a:latin typeface="Times New Roman" pitchFamily="18" charset="0"/>
                <a:cs typeface="Times New Roman" pitchFamily="18" charset="0"/>
              </a:rPr>
              <a:t>тунельный</a:t>
            </a:r>
            <a:r>
              <a:rPr lang="ru-RU" sz="2400" dirty="0" smtClean="0">
                <a:solidFill>
                  <a:srgbClr val="002060"/>
                </a:solidFill>
                <a:latin typeface="Times New Roman" pitchFamily="18" charset="0"/>
                <a:cs typeface="Times New Roman" pitchFamily="18" charset="0"/>
              </a:rPr>
              <a:t> микроскоп – прибор, позволяющий осуществляющий воздействие на вещество на атомарном уровне</a:t>
            </a:r>
            <a:r>
              <a:rPr lang="ru-RU" sz="2400" dirty="0">
                <a:solidFill>
                  <a:srgbClr val="002060"/>
                </a:solidFill>
                <a:latin typeface="Times New Roman" pitchFamily="18" charset="0"/>
                <a:cs typeface="Times New Roman" pitchFamily="18" charset="0"/>
              </a:rPr>
              <a:t> (1986 году им была вручена Нобелевская премия)</a:t>
            </a:r>
            <a:r>
              <a:rPr lang="ru-RU" sz="2400" dirty="0" smtClean="0">
                <a:solidFill>
                  <a:srgbClr val="002060"/>
                </a:solidFill>
                <a:latin typeface="Times New Roman" pitchFamily="18" charset="0"/>
                <a:cs typeface="Times New Roman" pitchFamily="18" charset="0"/>
              </a:rPr>
              <a:t>.  </a:t>
            </a:r>
          </a:p>
          <a:p>
            <a:pPr algn="just">
              <a:lnSpc>
                <a:spcPct val="150000"/>
              </a:lnSpc>
              <a:buFont typeface="Arial" pitchFamily="34" charset="0"/>
              <a:buChar char="•"/>
            </a:pPr>
            <a:r>
              <a:rPr lang="ru-RU" sz="2400" dirty="0" smtClean="0">
                <a:solidFill>
                  <a:srgbClr val="002060"/>
                </a:solidFill>
                <a:latin typeface="Times New Roman" pitchFamily="18" charset="0"/>
                <a:cs typeface="Times New Roman" pitchFamily="18" charset="0"/>
              </a:rPr>
              <a:t>в 1981 году был реализован способ получения малых металлических кластеров, использующий </a:t>
            </a:r>
            <a:r>
              <a:rPr lang="ru-RU" sz="2400" dirty="0" err="1" smtClean="0">
                <a:solidFill>
                  <a:srgbClr val="002060"/>
                </a:solidFill>
                <a:latin typeface="Times New Roman" pitchFamily="18" charset="0"/>
                <a:cs typeface="Times New Roman" pitchFamily="18" charset="0"/>
              </a:rPr>
              <a:t>высокоэнергетичный</a:t>
            </a:r>
            <a:r>
              <a:rPr lang="ru-RU" sz="2400" dirty="0" smtClean="0">
                <a:solidFill>
                  <a:srgbClr val="002060"/>
                </a:solidFill>
                <a:latin typeface="Times New Roman" pitchFamily="18" charset="0"/>
                <a:cs typeface="Times New Roman" pitchFamily="18" charset="0"/>
              </a:rPr>
              <a:t> сфокусированный лазерный луч для создания горячей плазмы при испарении металла. </a:t>
            </a:r>
          </a:p>
          <a:p>
            <a:pPr>
              <a:buFontTx/>
              <a:buChar char="-"/>
            </a:pPr>
            <a:endParaRPr lang="ru-RU" sz="2400" dirty="0" smtClean="0">
              <a:latin typeface="Times New Roman" pitchFamily="18" charset="0"/>
              <a:cs typeface="Times New Roman" pitchFamily="18" charset="0"/>
            </a:endParaRPr>
          </a:p>
        </p:txBody>
      </p:sp>
      <p:sp>
        <p:nvSpPr>
          <p:cNvPr id="4" name="Нижний колонтитул 4"/>
          <p:cNvSpPr>
            <a:spLocks noGrp="1"/>
          </p:cNvSpPr>
          <p:nvPr>
            <p:ph type="ftr" sz="quarter" idx="11"/>
          </p:nvPr>
        </p:nvSpPr>
        <p:spPr/>
        <p:txBody>
          <a:bodyPr/>
          <a:lstStyle/>
          <a:p>
            <a:r>
              <a:rPr lang="ru-RU" dirty="0" err="1"/>
              <a:t>Пустовая</a:t>
            </a:r>
            <a:r>
              <a:rPr lang="ru-RU" dirty="0"/>
              <a:t> Л.Е.</a:t>
            </a:r>
          </a:p>
        </p:txBody>
      </p:sp>
      <p:sp>
        <p:nvSpPr>
          <p:cNvPr id="5" name="Номер слайда 5"/>
          <p:cNvSpPr>
            <a:spLocks noGrp="1"/>
          </p:cNvSpPr>
          <p:nvPr>
            <p:ph type="sldNum" sz="quarter" idx="12"/>
          </p:nvPr>
        </p:nvSpPr>
        <p:spPr/>
        <p:txBody>
          <a:bodyPr/>
          <a:lstStyle/>
          <a:p>
            <a:fld id="{966C7564-2AAE-4763-A148-015128086358}" type="slidenum">
              <a:rPr lang="ru-RU"/>
              <a:pPr/>
              <a:t>33</a:t>
            </a:fld>
            <a:endParaRPr lang="ru-RU"/>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a:xfrm>
            <a:off x="457200" y="620713"/>
            <a:ext cx="8229600" cy="5505450"/>
          </a:xfrm>
        </p:spPr>
        <p:txBody>
          <a:bodyPr/>
          <a:lstStyle/>
          <a:p>
            <a:pPr algn="ctr">
              <a:lnSpc>
                <a:spcPct val="130000"/>
              </a:lnSpc>
              <a:buFont typeface="Wingdings" pitchFamily="2" charset="2"/>
              <a:buNone/>
            </a:pPr>
            <a:r>
              <a:rPr lang="ru-RU" sz="3600" dirty="0">
                <a:solidFill>
                  <a:srgbClr val="002060"/>
                </a:solidFill>
              </a:rPr>
              <a:t>Изобретение сканирующего туннельного микроскопа (СТМ) и атомно-силового микроскопа (АСМ) дало новые важные </a:t>
            </a:r>
          </a:p>
          <a:p>
            <a:pPr algn="ctr">
              <a:lnSpc>
                <a:spcPct val="130000"/>
              </a:lnSpc>
              <a:buFont typeface="Wingdings" pitchFamily="2" charset="2"/>
              <a:buNone/>
            </a:pPr>
            <a:r>
              <a:rPr lang="ru-RU" sz="3600" u="sng" dirty="0">
                <a:solidFill>
                  <a:srgbClr val="002060"/>
                </a:solidFill>
              </a:rPr>
              <a:t>средства наблюдения, изучения и атомного манипулирования в </a:t>
            </a:r>
            <a:r>
              <a:rPr lang="ru-RU" sz="3600" u="sng" dirty="0" err="1">
                <a:solidFill>
                  <a:srgbClr val="002060"/>
                </a:solidFill>
              </a:rPr>
              <a:t>нанообъектах</a:t>
            </a:r>
            <a:r>
              <a:rPr lang="ru-RU" u="sng" dirty="0">
                <a:solidFill>
                  <a:srgbClr val="002060"/>
                </a:solidFill>
              </a:rPr>
              <a:t>. </a:t>
            </a:r>
          </a:p>
        </p:txBody>
      </p:sp>
      <p:sp>
        <p:nvSpPr>
          <p:cNvPr id="3" name="Нижний колонтитул 4"/>
          <p:cNvSpPr>
            <a:spLocks noGrp="1"/>
          </p:cNvSpPr>
          <p:nvPr>
            <p:ph type="ftr" sz="quarter" idx="11"/>
          </p:nvPr>
        </p:nvSpPr>
        <p:spPr/>
        <p:txBody>
          <a:bodyPr/>
          <a:lstStyle/>
          <a:p>
            <a:r>
              <a:rPr lang="ru-RU"/>
              <a:t>Пустовая Л.Е.</a:t>
            </a:r>
          </a:p>
        </p:txBody>
      </p:sp>
      <p:sp>
        <p:nvSpPr>
          <p:cNvPr id="4" name="Номер слайда 5"/>
          <p:cNvSpPr>
            <a:spLocks noGrp="1"/>
          </p:cNvSpPr>
          <p:nvPr>
            <p:ph type="sldNum" sz="quarter" idx="12"/>
          </p:nvPr>
        </p:nvSpPr>
        <p:spPr/>
        <p:txBody>
          <a:bodyPr/>
          <a:lstStyle/>
          <a:p>
            <a:fld id="{AFE55B74-80C1-4494-862E-1319CF4AA888}" type="slidenum">
              <a:rPr lang="ru-RU"/>
              <a:pPr/>
              <a:t>34</a:t>
            </a:fld>
            <a:endParaRPr lang="ru-RU"/>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467368"/>
          </a:xfrm>
        </p:spPr>
        <p:txBody>
          <a:bodyPr>
            <a:normAutofit/>
          </a:bodyPr>
          <a:lstStyle/>
          <a:p>
            <a:pPr algn="just"/>
            <a:r>
              <a:rPr lang="ru-RU" sz="2200" dirty="0" smtClean="0">
                <a:solidFill>
                  <a:srgbClr val="002060"/>
                </a:solidFill>
                <a:latin typeface="Times New Roman" pitchFamily="18" charset="0"/>
                <a:ea typeface="+mj-ea"/>
                <a:cs typeface="Times New Roman" pitchFamily="18" charset="0"/>
              </a:rPr>
              <a:t>1985 год. Американский физики Роберт </a:t>
            </a:r>
            <a:r>
              <a:rPr lang="ru-RU" sz="2200" dirty="0" err="1" smtClean="0">
                <a:solidFill>
                  <a:srgbClr val="002060"/>
                </a:solidFill>
                <a:latin typeface="Times New Roman" pitchFamily="18" charset="0"/>
                <a:ea typeface="+mj-ea"/>
                <a:cs typeface="Times New Roman" pitchFamily="18" charset="0"/>
              </a:rPr>
              <a:t>Керл</a:t>
            </a:r>
            <a:r>
              <a:rPr lang="ru-RU" sz="2200" dirty="0" smtClean="0">
                <a:solidFill>
                  <a:srgbClr val="002060"/>
                </a:solidFill>
                <a:latin typeface="Times New Roman" pitchFamily="18" charset="0"/>
                <a:ea typeface="+mj-ea"/>
                <a:cs typeface="Times New Roman" pitchFamily="18" charset="0"/>
              </a:rPr>
              <a:t>, </a:t>
            </a:r>
            <a:r>
              <a:rPr lang="ru-RU" sz="2200" dirty="0" err="1" smtClean="0">
                <a:solidFill>
                  <a:srgbClr val="002060"/>
                </a:solidFill>
                <a:latin typeface="Times New Roman" pitchFamily="18" charset="0"/>
                <a:ea typeface="+mj-ea"/>
                <a:cs typeface="Times New Roman" pitchFamily="18" charset="0"/>
              </a:rPr>
              <a:t>Хэрольд</a:t>
            </a:r>
            <a:r>
              <a:rPr lang="ru-RU" sz="2200" dirty="0" smtClean="0">
                <a:solidFill>
                  <a:srgbClr val="002060"/>
                </a:solidFill>
                <a:latin typeface="Times New Roman" pitchFamily="18" charset="0"/>
                <a:ea typeface="+mj-ea"/>
                <a:cs typeface="Times New Roman" pitchFamily="18" charset="0"/>
              </a:rPr>
              <a:t> </a:t>
            </a:r>
            <a:r>
              <a:rPr lang="ru-RU" sz="2200" dirty="0" err="1" smtClean="0">
                <a:solidFill>
                  <a:srgbClr val="002060"/>
                </a:solidFill>
                <a:latin typeface="Times New Roman" pitchFamily="18" charset="0"/>
                <a:ea typeface="+mj-ea"/>
                <a:cs typeface="Times New Roman" pitchFamily="18" charset="0"/>
              </a:rPr>
              <a:t>Крото</a:t>
            </a:r>
            <a:r>
              <a:rPr lang="ru-RU" sz="2200" dirty="0" smtClean="0">
                <a:solidFill>
                  <a:srgbClr val="002060"/>
                </a:solidFill>
                <a:latin typeface="Times New Roman" pitchFamily="18" charset="0"/>
                <a:ea typeface="+mj-ea"/>
                <a:cs typeface="Times New Roman" pitchFamily="18" charset="0"/>
              </a:rPr>
              <a:t> и Ричард </a:t>
            </a:r>
            <a:r>
              <a:rPr lang="ru-RU" sz="2200" dirty="0" err="1" smtClean="0">
                <a:solidFill>
                  <a:srgbClr val="002060"/>
                </a:solidFill>
                <a:latin typeface="Times New Roman" pitchFamily="18" charset="0"/>
                <a:ea typeface="+mj-ea"/>
                <a:cs typeface="Times New Roman" pitchFamily="18" charset="0"/>
              </a:rPr>
              <a:t>Смэйли</a:t>
            </a:r>
            <a:r>
              <a:rPr lang="ru-RU" sz="2200" dirty="0" smtClean="0">
                <a:solidFill>
                  <a:srgbClr val="002060"/>
                </a:solidFill>
                <a:latin typeface="Times New Roman" pitchFamily="18" charset="0"/>
                <a:ea typeface="+mj-ea"/>
                <a:cs typeface="Times New Roman" pitchFamily="18" charset="0"/>
              </a:rPr>
              <a:t> создали технологию, позволяющую точно измерять предметы, диаметром в один нанометр.</a:t>
            </a:r>
          </a:p>
          <a:p>
            <a:pPr algn="just"/>
            <a:r>
              <a:rPr lang="ru-RU" sz="2200" dirty="0" smtClean="0">
                <a:solidFill>
                  <a:srgbClr val="002060"/>
                </a:solidFill>
                <a:latin typeface="Times New Roman" pitchFamily="18" charset="0"/>
                <a:cs typeface="Times New Roman" pitchFamily="18" charset="0"/>
              </a:rPr>
              <a:t>1985 год  - был открыт фуллерен С</a:t>
            </a:r>
            <a:r>
              <a:rPr lang="ru-RU" sz="2200" baseline="-25000" dirty="0" smtClean="0">
                <a:solidFill>
                  <a:srgbClr val="002060"/>
                </a:solidFill>
                <a:latin typeface="Times New Roman" pitchFamily="18" charset="0"/>
                <a:cs typeface="Times New Roman" pitchFamily="18" charset="0"/>
              </a:rPr>
              <a:t>60</a:t>
            </a:r>
            <a:r>
              <a:rPr lang="ru-RU" sz="2200" dirty="0" smtClean="0">
                <a:solidFill>
                  <a:srgbClr val="002060"/>
                </a:solidFill>
                <a:latin typeface="Times New Roman" pitchFamily="18" charset="0"/>
                <a:cs typeface="Times New Roman" pitchFamily="18" charset="0"/>
              </a:rPr>
              <a:t>  </a:t>
            </a:r>
          </a:p>
          <a:p>
            <a:pPr algn="just"/>
            <a:r>
              <a:rPr lang="ru-RU" sz="2200" dirty="0" smtClean="0">
                <a:solidFill>
                  <a:srgbClr val="002060"/>
                </a:solidFill>
                <a:latin typeface="Times New Roman" pitchFamily="18" charset="0"/>
                <a:ea typeface="+mj-ea"/>
                <a:cs typeface="Times New Roman" pitchFamily="18" charset="0"/>
              </a:rPr>
              <a:t>1986 год. </a:t>
            </a:r>
            <a:r>
              <a:rPr lang="ru-RU" sz="2200" dirty="0" err="1" smtClean="0">
                <a:solidFill>
                  <a:srgbClr val="002060"/>
                </a:solidFill>
                <a:latin typeface="Times New Roman" pitchFamily="18" charset="0"/>
                <a:ea typeface="+mj-ea"/>
                <a:cs typeface="Times New Roman" pitchFamily="18" charset="0"/>
              </a:rPr>
              <a:t>Нанотехнология</a:t>
            </a:r>
            <a:r>
              <a:rPr lang="ru-RU" sz="2200" dirty="0" smtClean="0">
                <a:solidFill>
                  <a:srgbClr val="002060"/>
                </a:solidFill>
                <a:latin typeface="Times New Roman" pitchFamily="18" charset="0"/>
                <a:ea typeface="+mj-ea"/>
                <a:cs typeface="Times New Roman" pitchFamily="18" charset="0"/>
              </a:rPr>
              <a:t> стала известна широкой публике. Американский футуролог </a:t>
            </a:r>
            <a:r>
              <a:rPr lang="ru-RU" sz="2200" dirty="0" err="1" smtClean="0">
                <a:solidFill>
                  <a:srgbClr val="002060"/>
                </a:solidFill>
                <a:latin typeface="Times New Roman" pitchFamily="18" charset="0"/>
                <a:ea typeface="+mj-ea"/>
                <a:cs typeface="Times New Roman" pitchFamily="18" charset="0"/>
              </a:rPr>
              <a:t>Эрк</a:t>
            </a:r>
            <a:r>
              <a:rPr lang="ru-RU" sz="2200" dirty="0" smtClean="0">
                <a:solidFill>
                  <a:srgbClr val="002060"/>
                </a:solidFill>
                <a:latin typeface="Times New Roman" pitchFamily="18" charset="0"/>
                <a:ea typeface="+mj-ea"/>
                <a:cs typeface="Times New Roman" pitchFamily="18" charset="0"/>
              </a:rPr>
              <a:t> </a:t>
            </a:r>
            <a:r>
              <a:rPr lang="ru-RU" sz="2200" dirty="0" err="1" smtClean="0">
                <a:solidFill>
                  <a:srgbClr val="002060"/>
                </a:solidFill>
                <a:latin typeface="Times New Roman" pitchFamily="18" charset="0"/>
                <a:ea typeface="+mj-ea"/>
                <a:cs typeface="Times New Roman" pitchFamily="18" charset="0"/>
              </a:rPr>
              <a:t>Дрекслер</a:t>
            </a:r>
            <a:r>
              <a:rPr lang="ru-RU" sz="2200" dirty="0" smtClean="0">
                <a:solidFill>
                  <a:srgbClr val="002060"/>
                </a:solidFill>
                <a:latin typeface="Times New Roman" pitchFamily="18" charset="0"/>
                <a:ea typeface="+mj-ea"/>
                <a:cs typeface="Times New Roman" pitchFamily="18" charset="0"/>
              </a:rPr>
              <a:t> опубликовал книгу, в которой предсказывал, что </a:t>
            </a:r>
            <a:r>
              <a:rPr lang="ru-RU" sz="2200" dirty="0" err="1" smtClean="0">
                <a:solidFill>
                  <a:srgbClr val="002060"/>
                </a:solidFill>
                <a:latin typeface="Times New Roman" pitchFamily="18" charset="0"/>
                <a:ea typeface="+mj-ea"/>
                <a:cs typeface="Times New Roman" pitchFamily="18" charset="0"/>
              </a:rPr>
              <a:t>нанотехнология</a:t>
            </a:r>
            <a:r>
              <a:rPr lang="ru-RU" sz="2200" dirty="0" smtClean="0">
                <a:solidFill>
                  <a:srgbClr val="002060"/>
                </a:solidFill>
                <a:latin typeface="Times New Roman" pitchFamily="18" charset="0"/>
                <a:ea typeface="+mj-ea"/>
                <a:cs typeface="Times New Roman" pitchFamily="18" charset="0"/>
              </a:rPr>
              <a:t> в скором времени начнет активно развиваться.</a:t>
            </a:r>
          </a:p>
          <a:p>
            <a:pPr algn="just">
              <a:buFont typeface="Arial" pitchFamily="34" charset="0"/>
              <a:buChar char="•"/>
            </a:pPr>
            <a:r>
              <a:rPr lang="ru-RU" sz="2200" dirty="0" smtClean="0">
                <a:solidFill>
                  <a:srgbClr val="002060"/>
                </a:solidFill>
                <a:latin typeface="Times New Roman" pitchFamily="18" charset="0"/>
                <a:cs typeface="Times New Roman" pitchFamily="18" charset="0"/>
              </a:rPr>
              <a:t>В 1987 году Б.Дж. </a:t>
            </a:r>
            <a:r>
              <a:rPr lang="ru-RU" sz="2200" dirty="0" err="1" smtClean="0">
                <a:solidFill>
                  <a:srgbClr val="002060"/>
                </a:solidFill>
                <a:latin typeface="Times New Roman" pitchFamily="18" charset="0"/>
                <a:cs typeface="Times New Roman" pitchFamily="18" charset="0"/>
              </a:rPr>
              <a:t>ван</a:t>
            </a:r>
            <a:r>
              <a:rPr lang="ru-RU" sz="2200" dirty="0" smtClean="0">
                <a:solidFill>
                  <a:srgbClr val="002060"/>
                </a:solidFill>
                <a:latin typeface="Times New Roman" pitchFamily="18" charset="0"/>
                <a:cs typeface="Times New Roman" pitchFamily="18" charset="0"/>
              </a:rPr>
              <a:t> Вис и Н. </a:t>
            </a:r>
            <a:r>
              <a:rPr lang="ru-RU" sz="2200" dirty="0" err="1" smtClean="0">
                <a:solidFill>
                  <a:srgbClr val="002060"/>
                </a:solidFill>
                <a:latin typeface="Times New Roman" pitchFamily="18" charset="0"/>
                <a:cs typeface="Times New Roman" pitchFamily="18" charset="0"/>
              </a:rPr>
              <a:t>ван</a:t>
            </a:r>
            <a:r>
              <a:rPr lang="ru-RU" sz="2200" dirty="0" smtClean="0">
                <a:solidFill>
                  <a:srgbClr val="002060"/>
                </a:solidFill>
                <a:latin typeface="Times New Roman" pitchFamily="18" charset="0"/>
                <a:cs typeface="Times New Roman" pitchFamily="18" charset="0"/>
              </a:rPr>
              <a:t> </a:t>
            </a:r>
            <a:r>
              <a:rPr lang="ru-RU" sz="2200" dirty="0" err="1" smtClean="0">
                <a:solidFill>
                  <a:srgbClr val="002060"/>
                </a:solidFill>
                <a:latin typeface="Times New Roman" pitchFamily="18" charset="0"/>
                <a:cs typeface="Times New Roman" pitchFamily="18" charset="0"/>
              </a:rPr>
              <a:t>Хутен</a:t>
            </a:r>
            <a:r>
              <a:rPr lang="ru-RU" sz="2200" dirty="0" smtClean="0">
                <a:solidFill>
                  <a:srgbClr val="002060"/>
                </a:solidFill>
                <a:latin typeface="Times New Roman" pitchFamily="18" charset="0"/>
                <a:cs typeface="Times New Roman" pitchFamily="18" charset="0"/>
              </a:rPr>
              <a:t> из Нидерландов наблюдали ступени на вольтамперных характеристиках точечных контактов. Это были первые наблюдения квантования проводимости.</a:t>
            </a:r>
          </a:p>
          <a:p>
            <a:pPr algn="just">
              <a:buFont typeface="Arial" pitchFamily="34" charset="0"/>
              <a:buChar char="•"/>
            </a:pPr>
            <a:r>
              <a:rPr lang="ru-RU" sz="2200" dirty="0" smtClean="0">
                <a:solidFill>
                  <a:srgbClr val="002060"/>
                </a:solidFill>
                <a:latin typeface="Times New Roman" pitchFamily="18" charset="0"/>
                <a:ea typeface="+mj-ea"/>
                <a:cs typeface="Times New Roman" pitchFamily="18" charset="0"/>
              </a:rPr>
              <a:t>1989 год. Дональд </a:t>
            </a:r>
            <a:r>
              <a:rPr lang="ru-RU" sz="2200" dirty="0" err="1" smtClean="0">
                <a:solidFill>
                  <a:srgbClr val="002060"/>
                </a:solidFill>
                <a:latin typeface="Times New Roman" pitchFamily="18" charset="0"/>
                <a:ea typeface="+mj-ea"/>
                <a:cs typeface="Times New Roman" pitchFamily="18" charset="0"/>
              </a:rPr>
              <a:t>Эйглер</a:t>
            </a:r>
            <a:r>
              <a:rPr lang="ru-RU" sz="2200" dirty="0" smtClean="0">
                <a:solidFill>
                  <a:srgbClr val="002060"/>
                </a:solidFill>
                <a:latin typeface="Times New Roman" pitchFamily="18" charset="0"/>
                <a:ea typeface="+mj-ea"/>
                <a:cs typeface="Times New Roman" pitchFamily="18" charset="0"/>
              </a:rPr>
              <a:t>, сотрудник компании IBM, выложил название своей фирмы атомами ксенона.</a:t>
            </a:r>
          </a:p>
          <a:p>
            <a:endParaRPr lang="ru-RU" dirty="0"/>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35</a:t>
            </a:fld>
            <a:endParaRPr lang="ru-RU"/>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277813"/>
            <a:ext cx="8229600" cy="703262"/>
          </a:xfrm>
        </p:spPr>
        <p:txBody>
          <a:bodyPr/>
          <a:lstStyle/>
          <a:p>
            <a:r>
              <a:rPr lang="ru-RU" sz="3600" dirty="0" smtClean="0">
                <a:solidFill>
                  <a:srgbClr val="002060"/>
                </a:solidFill>
              </a:rPr>
              <a:t>В 90-х годах</a:t>
            </a:r>
            <a:endParaRPr lang="ru-RU" sz="3600" dirty="0">
              <a:solidFill>
                <a:srgbClr val="002060"/>
              </a:solidFill>
            </a:endParaRPr>
          </a:p>
        </p:txBody>
      </p:sp>
      <p:sp>
        <p:nvSpPr>
          <p:cNvPr id="56323" name="Rectangle 3"/>
          <p:cNvSpPr>
            <a:spLocks noGrp="1" noChangeArrowheads="1"/>
          </p:cNvSpPr>
          <p:nvPr>
            <p:ph idx="1"/>
          </p:nvPr>
        </p:nvSpPr>
        <p:spPr>
          <a:xfrm>
            <a:off x="457200" y="981075"/>
            <a:ext cx="8229600" cy="5145088"/>
          </a:xfrm>
        </p:spPr>
        <p:txBody>
          <a:bodyPr/>
          <a:lstStyle/>
          <a:p>
            <a:r>
              <a:rPr lang="ru-RU" sz="2400" dirty="0">
                <a:solidFill>
                  <a:srgbClr val="002060"/>
                </a:solidFill>
                <a:latin typeface="Times New Roman" pitchFamily="18" charset="0"/>
                <a:cs typeface="Times New Roman" pitchFamily="18" charset="0"/>
              </a:rPr>
              <a:t>первый трехмерно периодический </a:t>
            </a:r>
            <a:endParaRPr lang="ru-RU" sz="2400" dirty="0" smtClean="0">
              <a:solidFill>
                <a:srgbClr val="002060"/>
              </a:solidFill>
              <a:latin typeface="Times New Roman" pitchFamily="18" charset="0"/>
              <a:cs typeface="Times New Roman" pitchFamily="18" charset="0"/>
            </a:endParaRPr>
          </a:p>
          <a:p>
            <a:pPr>
              <a:buNone/>
            </a:pPr>
            <a:r>
              <a:rPr lang="ru-RU" sz="2400" dirty="0" smtClean="0">
                <a:solidFill>
                  <a:srgbClr val="002060"/>
                </a:solidFill>
                <a:latin typeface="Times New Roman" pitchFamily="18" charset="0"/>
                <a:cs typeface="Times New Roman" pitchFamily="18" charset="0"/>
              </a:rPr>
              <a:t>фотонный </a:t>
            </a:r>
            <a:r>
              <a:rPr lang="ru-RU" sz="2400" dirty="0">
                <a:solidFill>
                  <a:srgbClr val="002060"/>
                </a:solidFill>
                <a:latin typeface="Times New Roman" pitchFamily="18" charset="0"/>
                <a:cs typeface="Times New Roman" pitchFamily="18" charset="0"/>
              </a:rPr>
              <a:t>кристалл с совершенной </a:t>
            </a:r>
            <a:endParaRPr lang="ru-RU" sz="2400" dirty="0" smtClean="0">
              <a:solidFill>
                <a:srgbClr val="002060"/>
              </a:solidFill>
              <a:latin typeface="Times New Roman" pitchFamily="18" charset="0"/>
              <a:cs typeface="Times New Roman" pitchFamily="18" charset="0"/>
            </a:endParaRPr>
          </a:p>
          <a:p>
            <a:pPr>
              <a:buNone/>
            </a:pPr>
            <a:r>
              <a:rPr lang="ru-RU" sz="2400" dirty="0" smtClean="0">
                <a:solidFill>
                  <a:srgbClr val="002060"/>
                </a:solidFill>
                <a:latin typeface="Times New Roman" pitchFamily="18" charset="0"/>
                <a:cs typeface="Times New Roman" pitchFamily="18" charset="0"/>
              </a:rPr>
              <a:t>щелью </a:t>
            </a:r>
            <a:r>
              <a:rPr lang="ru-RU" sz="2400" dirty="0">
                <a:solidFill>
                  <a:srgbClr val="002060"/>
                </a:solidFill>
                <a:latin typeface="Times New Roman" pitchFamily="18" charset="0"/>
                <a:cs typeface="Times New Roman" pitchFamily="18" charset="0"/>
              </a:rPr>
              <a:t>был изготовлен </a:t>
            </a:r>
            <a:r>
              <a:rPr lang="ru-RU" sz="2400" dirty="0" err="1">
                <a:solidFill>
                  <a:srgbClr val="002060"/>
                </a:solidFill>
                <a:latin typeface="Times New Roman" pitchFamily="18" charset="0"/>
                <a:cs typeface="Times New Roman" pitchFamily="18" charset="0"/>
              </a:rPr>
              <a:t>Яблоновичем</a:t>
            </a:r>
            <a:endParaRPr lang="ru-RU" sz="2400" dirty="0">
              <a:solidFill>
                <a:srgbClr val="002060"/>
              </a:solidFill>
              <a:latin typeface="Times New Roman" pitchFamily="18" charset="0"/>
              <a:cs typeface="Times New Roman" pitchFamily="18" charset="0"/>
            </a:endParaRPr>
          </a:p>
          <a:p>
            <a:r>
              <a:rPr lang="ru-RU" sz="2400" dirty="0" err="1">
                <a:solidFill>
                  <a:srgbClr val="002060"/>
                </a:solidFill>
                <a:latin typeface="Times New Roman" pitchFamily="18" charset="0"/>
                <a:cs typeface="Times New Roman" pitchFamily="18" charset="0"/>
              </a:rPr>
              <a:t>Ижима</a:t>
            </a:r>
            <a:r>
              <a:rPr lang="ru-RU" sz="2400" dirty="0">
                <a:solidFill>
                  <a:srgbClr val="002060"/>
                </a:solidFill>
                <a:latin typeface="Times New Roman" pitchFamily="18" charset="0"/>
                <a:cs typeface="Times New Roman" pitchFamily="18" charset="0"/>
              </a:rPr>
              <a:t> получил углеродные </a:t>
            </a:r>
            <a:r>
              <a:rPr lang="ru-RU" sz="2400" dirty="0" err="1">
                <a:solidFill>
                  <a:srgbClr val="002060"/>
                </a:solidFill>
                <a:latin typeface="Times New Roman" pitchFamily="18" charset="0"/>
                <a:cs typeface="Times New Roman" pitchFamily="18" charset="0"/>
              </a:rPr>
              <a:t>нанотрубки</a:t>
            </a:r>
            <a:endParaRPr lang="ru-RU" sz="2400" dirty="0">
              <a:solidFill>
                <a:srgbClr val="002060"/>
              </a:solidFill>
              <a:latin typeface="Times New Roman" pitchFamily="18" charset="0"/>
              <a:cs typeface="Times New Roman" pitchFamily="18" charset="0"/>
            </a:endParaRPr>
          </a:p>
          <a:p>
            <a:r>
              <a:rPr lang="ru-RU" sz="2400" dirty="0">
                <a:solidFill>
                  <a:srgbClr val="002060"/>
                </a:solidFill>
                <a:latin typeface="Times New Roman" pitchFamily="18" charset="0"/>
                <a:cs typeface="Times New Roman" pitchFamily="18" charset="0"/>
              </a:rPr>
              <a:t> в фуллеренах С</a:t>
            </a:r>
            <a:r>
              <a:rPr lang="ru-RU" sz="2400" baseline="-25000" dirty="0">
                <a:solidFill>
                  <a:srgbClr val="002060"/>
                </a:solidFill>
                <a:latin typeface="Times New Roman" pitchFamily="18" charset="0"/>
                <a:cs typeface="Times New Roman" pitchFamily="18" charset="0"/>
              </a:rPr>
              <a:t>60</a:t>
            </a:r>
            <a:r>
              <a:rPr lang="ru-RU" sz="2400" dirty="0">
                <a:solidFill>
                  <a:srgbClr val="002060"/>
                </a:solidFill>
                <a:latin typeface="Times New Roman" pitchFamily="18" charset="0"/>
                <a:cs typeface="Times New Roman" pitchFamily="18" charset="0"/>
              </a:rPr>
              <a:t> были открыты сверхпроводимость и ферромагнетизм</a:t>
            </a:r>
          </a:p>
          <a:p>
            <a:r>
              <a:rPr lang="ru-RU" sz="2400" dirty="0">
                <a:solidFill>
                  <a:srgbClr val="002060"/>
                </a:solidFill>
                <a:latin typeface="Times New Roman" pitchFamily="18" charset="0"/>
                <a:cs typeface="Times New Roman" pitchFamily="18" charset="0"/>
              </a:rPr>
              <a:t> начаты попытки создания молекулярных переключателей и измерения электропроводности отдельных молекул</a:t>
            </a:r>
          </a:p>
          <a:p>
            <a:r>
              <a:rPr lang="ru-RU" sz="2400" dirty="0">
                <a:solidFill>
                  <a:srgbClr val="002060"/>
                </a:solidFill>
                <a:latin typeface="Times New Roman" pitchFamily="18" charset="0"/>
                <a:cs typeface="Times New Roman" pitchFamily="18" charset="0"/>
              </a:rPr>
              <a:t> продемонстрирован полевой </a:t>
            </a:r>
            <a:endParaRPr lang="ru-RU" sz="2400" dirty="0" smtClean="0">
              <a:solidFill>
                <a:srgbClr val="002060"/>
              </a:solidFill>
              <a:latin typeface="Times New Roman" pitchFamily="18" charset="0"/>
              <a:cs typeface="Times New Roman" pitchFamily="18" charset="0"/>
            </a:endParaRPr>
          </a:p>
          <a:p>
            <a:pPr>
              <a:buNone/>
            </a:pPr>
            <a:r>
              <a:rPr lang="ru-RU" sz="2400" dirty="0" smtClean="0">
                <a:solidFill>
                  <a:srgbClr val="002060"/>
                </a:solidFill>
                <a:latin typeface="Times New Roman" pitchFamily="18" charset="0"/>
                <a:cs typeface="Times New Roman" pitchFamily="18" charset="0"/>
              </a:rPr>
              <a:t>транзистор </a:t>
            </a:r>
            <a:r>
              <a:rPr lang="ru-RU" sz="2400" dirty="0">
                <a:solidFill>
                  <a:srgbClr val="002060"/>
                </a:solidFill>
                <a:latin typeface="Times New Roman" pitchFamily="18" charset="0"/>
                <a:cs typeface="Times New Roman" pitchFamily="18" charset="0"/>
              </a:rPr>
              <a:t>на углеродной </a:t>
            </a:r>
            <a:endParaRPr lang="ru-RU" sz="2400" dirty="0" smtClean="0">
              <a:solidFill>
                <a:srgbClr val="002060"/>
              </a:solidFill>
              <a:latin typeface="Times New Roman" pitchFamily="18" charset="0"/>
              <a:cs typeface="Times New Roman" pitchFamily="18" charset="0"/>
            </a:endParaRPr>
          </a:p>
          <a:p>
            <a:pPr>
              <a:buNone/>
            </a:pPr>
            <a:r>
              <a:rPr lang="ru-RU" sz="2400" dirty="0" err="1" smtClean="0">
                <a:solidFill>
                  <a:srgbClr val="002060"/>
                </a:solidFill>
                <a:latin typeface="Times New Roman" pitchFamily="18" charset="0"/>
                <a:cs typeface="Times New Roman" pitchFamily="18" charset="0"/>
              </a:rPr>
              <a:t>нанотрубке</a:t>
            </a:r>
            <a:r>
              <a:rPr lang="ru-RU" sz="2400" dirty="0">
                <a:solidFill>
                  <a:srgbClr val="002060"/>
                </a:solidFill>
                <a:latin typeface="Times New Roman" pitchFamily="18" charset="0"/>
                <a:cs typeface="Times New Roman" pitchFamily="18" charset="0"/>
              </a:rPr>
              <a:t>. </a:t>
            </a:r>
          </a:p>
        </p:txBody>
      </p:sp>
      <p:sp>
        <p:nvSpPr>
          <p:cNvPr id="4" name="Нижний колонтитул 4"/>
          <p:cNvSpPr>
            <a:spLocks noGrp="1"/>
          </p:cNvSpPr>
          <p:nvPr>
            <p:ph type="ftr" sz="quarter" idx="11"/>
          </p:nvPr>
        </p:nvSpPr>
        <p:spPr/>
        <p:txBody>
          <a:bodyPr/>
          <a:lstStyle/>
          <a:p>
            <a:r>
              <a:rPr lang="ru-RU"/>
              <a:t>Пустовая Л.Е.</a:t>
            </a:r>
          </a:p>
        </p:txBody>
      </p:sp>
      <p:sp>
        <p:nvSpPr>
          <p:cNvPr id="5" name="Номер слайда 5"/>
          <p:cNvSpPr>
            <a:spLocks noGrp="1"/>
          </p:cNvSpPr>
          <p:nvPr>
            <p:ph type="sldNum" sz="quarter" idx="12"/>
          </p:nvPr>
        </p:nvSpPr>
        <p:spPr/>
        <p:txBody>
          <a:bodyPr/>
          <a:lstStyle/>
          <a:p>
            <a:fld id="{406C1E6B-8530-45AE-9C3E-01211FFBC39A}" type="slidenum">
              <a:rPr lang="ru-RU"/>
              <a:pPr/>
              <a:t>36</a:t>
            </a:fld>
            <a:endParaRPr lang="ru-RU"/>
          </a:p>
        </p:txBody>
      </p:sp>
      <p:pic>
        <p:nvPicPr>
          <p:cNvPr id="6" name="Рисунок 5" descr="image49.png"/>
          <p:cNvPicPr>
            <a:picLocks noChangeAspect="1"/>
          </p:cNvPicPr>
          <p:nvPr/>
        </p:nvPicPr>
        <p:blipFill>
          <a:blip r:embed="rId2" cstate="print"/>
          <a:stretch>
            <a:fillRect/>
          </a:stretch>
        </p:blipFill>
        <p:spPr>
          <a:xfrm>
            <a:off x="6786578" y="142852"/>
            <a:ext cx="2189330" cy="2200277"/>
          </a:xfrm>
          <a:prstGeom prst="rect">
            <a:avLst/>
          </a:prstGeom>
        </p:spPr>
      </p:pic>
      <p:pic>
        <p:nvPicPr>
          <p:cNvPr id="7" name="Рисунок 6" descr="60349164_6.jpeg"/>
          <p:cNvPicPr>
            <a:picLocks noChangeAspect="1"/>
          </p:cNvPicPr>
          <p:nvPr/>
        </p:nvPicPr>
        <p:blipFill>
          <a:blip r:embed="rId3" cstate="print"/>
          <a:stretch>
            <a:fillRect/>
          </a:stretch>
        </p:blipFill>
        <p:spPr>
          <a:xfrm>
            <a:off x="5072066" y="4343580"/>
            <a:ext cx="4071934" cy="2514419"/>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Grp="1" noChangeArrowheads="1"/>
          </p:cNvSpPr>
          <p:nvPr>
            <p:ph type="title"/>
          </p:nvPr>
        </p:nvSpPr>
        <p:spPr>
          <a:xfrm>
            <a:off x="457200" y="571480"/>
            <a:ext cx="8229600" cy="5665808"/>
          </a:xfrm>
        </p:spPr>
        <p:txBody>
          <a:bodyPr>
            <a:normAutofit/>
          </a:bodyPr>
          <a:lstStyle/>
          <a:p>
            <a:pPr algn="just">
              <a:buFont typeface="Arial" pitchFamily="34" charset="0"/>
              <a:buChar char="•"/>
            </a:pPr>
            <a:r>
              <a:rPr lang="ru-RU" sz="2400" dirty="0" smtClean="0">
                <a:solidFill>
                  <a:srgbClr val="002060"/>
                </a:solidFill>
                <a:latin typeface="Times New Roman" pitchFamily="18" charset="0"/>
                <a:cs typeface="Times New Roman" pitchFamily="18" charset="0"/>
              </a:rPr>
              <a:t> Также </a:t>
            </a:r>
            <a:r>
              <a:rPr lang="ru-RU" sz="2400" dirty="0">
                <a:solidFill>
                  <a:srgbClr val="002060"/>
                </a:solidFill>
                <a:latin typeface="Times New Roman" pitchFamily="18" charset="0"/>
                <a:cs typeface="Times New Roman" pitchFamily="18" charset="0"/>
              </a:rPr>
              <a:t>в этом десятилетии были получены многослойные материалы с чередующимися магнитными и немагнитными слоями, демонстрирующие удивительные свойства </a:t>
            </a:r>
            <a:r>
              <a:rPr lang="ru-RU" sz="2400" u="sng" dirty="0" smtClean="0">
                <a:solidFill>
                  <a:srgbClr val="002060"/>
                </a:solidFill>
                <a:latin typeface="Times New Roman" pitchFamily="18" charset="0"/>
                <a:cs typeface="Times New Roman" pitchFamily="18" charset="0"/>
              </a:rPr>
              <a:t>гигантского магнетосопротивления</a:t>
            </a:r>
            <a:r>
              <a:rPr lang="ru-RU" sz="2400" dirty="0">
                <a:solidFill>
                  <a:srgbClr val="002060"/>
                </a:solidFill>
                <a:latin typeface="Times New Roman" pitchFamily="18" charset="0"/>
                <a:cs typeface="Times New Roman" pitchFamily="18" charset="0"/>
              </a:rPr>
              <a:t>. </a:t>
            </a:r>
            <a:r>
              <a:rPr lang="ru-RU" sz="2400" dirty="0" smtClean="0">
                <a:solidFill>
                  <a:srgbClr val="002060"/>
                </a:solidFill>
                <a:latin typeface="Times New Roman" pitchFamily="18" charset="0"/>
                <a:cs typeface="Times New Roman" pitchFamily="18" charset="0"/>
              </a:rPr>
              <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Эти </a:t>
            </a:r>
            <a:r>
              <a:rPr lang="ru-RU" sz="2400" dirty="0">
                <a:solidFill>
                  <a:srgbClr val="002060"/>
                </a:solidFill>
                <a:latin typeface="Times New Roman" pitchFamily="18" charset="0"/>
                <a:cs typeface="Times New Roman" pitchFamily="18" charset="0"/>
              </a:rPr>
              <a:t>материалы со слоями </a:t>
            </a:r>
            <a:r>
              <a:rPr lang="ru-RU" sz="2400" dirty="0" err="1">
                <a:solidFill>
                  <a:srgbClr val="002060"/>
                </a:solidFill>
                <a:latin typeface="Times New Roman" pitchFamily="18" charset="0"/>
                <a:cs typeface="Times New Roman" pitchFamily="18" charset="0"/>
              </a:rPr>
              <a:t>нанометровой</a:t>
            </a:r>
            <a:r>
              <a:rPr lang="ru-RU" sz="2400" dirty="0">
                <a:solidFill>
                  <a:srgbClr val="002060"/>
                </a:solidFill>
                <a:latin typeface="Times New Roman" pitchFamily="18" charset="0"/>
                <a:cs typeface="Times New Roman" pitchFamily="18" charset="0"/>
              </a:rPr>
              <a:t> толщины имеют важное применение для создания новых запоминающих устройств на магнитной основе</a:t>
            </a:r>
            <a:r>
              <a:rPr lang="ru-RU" sz="2400" dirty="0" smtClean="0">
                <a:solidFill>
                  <a:srgbClr val="002060"/>
                </a:solidFill>
                <a:latin typeface="Times New Roman" pitchFamily="18" charset="0"/>
                <a:cs typeface="Times New Roman" pitchFamily="18" charset="0"/>
              </a:rPr>
              <a:t>.</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1998 год. Голландский физик </a:t>
            </a:r>
            <a:r>
              <a:rPr lang="ru-RU" sz="2400" dirty="0" err="1" smtClean="0">
                <a:solidFill>
                  <a:srgbClr val="002060"/>
                </a:solidFill>
                <a:latin typeface="Times New Roman" pitchFamily="18" charset="0"/>
                <a:cs typeface="Times New Roman" pitchFamily="18" charset="0"/>
              </a:rPr>
              <a:t>Сеез</a:t>
            </a:r>
            <a:r>
              <a:rPr lang="ru-RU" sz="2400" dirty="0" smtClean="0">
                <a:solidFill>
                  <a:srgbClr val="002060"/>
                </a:solidFill>
                <a:latin typeface="Times New Roman" pitchFamily="18" charset="0"/>
                <a:cs typeface="Times New Roman" pitchFamily="18" charset="0"/>
              </a:rPr>
              <a:t> </a:t>
            </a:r>
            <a:r>
              <a:rPr lang="ru-RU" sz="2400" dirty="0" err="1" smtClean="0">
                <a:solidFill>
                  <a:srgbClr val="002060"/>
                </a:solidFill>
                <a:latin typeface="Times New Roman" pitchFamily="18" charset="0"/>
                <a:cs typeface="Times New Roman" pitchFamily="18" charset="0"/>
              </a:rPr>
              <a:t>Деккер</a:t>
            </a:r>
            <a:r>
              <a:rPr lang="ru-RU" sz="2400" dirty="0" smtClean="0">
                <a:solidFill>
                  <a:srgbClr val="002060"/>
                </a:solidFill>
                <a:latin typeface="Times New Roman" pitchFamily="18" charset="0"/>
                <a:cs typeface="Times New Roman" pitchFamily="18" charset="0"/>
              </a:rPr>
              <a:t> создал транзистор на основе </a:t>
            </a:r>
            <a:r>
              <a:rPr lang="ru-RU" sz="2400" dirty="0" err="1" smtClean="0">
                <a:solidFill>
                  <a:srgbClr val="002060"/>
                </a:solidFill>
                <a:latin typeface="Times New Roman" pitchFamily="18" charset="0"/>
                <a:cs typeface="Times New Roman" pitchFamily="18" charset="0"/>
              </a:rPr>
              <a:t>нанотехнологий</a:t>
            </a:r>
            <a:r>
              <a:rPr lang="ru-RU" sz="2400" dirty="0" smtClean="0">
                <a:solidFill>
                  <a:srgbClr val="002060"/>
                </a:solidFill>
                <a:latin typeface="Times New Roman" pitchFamily="18" charset="0"/>
                <a:cs typeface="Times New Roman" pitchFamily="18" charset="0"/>
              </a:rPr>
              <a:t>.</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1999 год. Американские физики Джеймс Тур и Марк Рид определили, что отдельная молекула способна вести себя также, как молекулярные цепочки</a:t>
            </a:r>
            <a:r>
              <a:rPr lang="ru-RU" sz="2400" dirty="0" smtClean="0"/>
              <a:t>.</a:t>
            </a:r>
            <a:br>
              <a:rPr lang="ru-RU" sz="2400" dirty="0" smtClean="0"/>
            </a:br>
            <a:endParaRPr lang="ru-RU" sz="2400" dirty="0">
              <a:solidFill>
                <a:srgbClr val="002060"/>
              </a:solidFill>
              <a:latin typeface="Times New Roman" pitchFamily="18" charset="0"/>
              <a:cs typeface="Times New Roman" pitchFamily="18" charset="0"/>
            </a:endParaRP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6E2D42E3-1096-45D3-8B42-69C4029913E4}" type="slidenum">
              <a:rPr lang="ru-RU"/>
              <a:pPr/>
              <a:t>37</a:t>
            </a:fld>
            <a:endParaRPr lang="ru-RU"/>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idx="1"/>
          </p:nvPr>
        </p:nvSpPr>
        <p:spPr>
          <a:xfrm>
            <a:off x="142844" y="357166"/>
            <a:ext cx="8786874" cy="5768997"/>
          </a:xfrm>
        </p:spPr>
        <p:txBody>
          <a:bodyPr>
            <a:normAutofit lnSpcReduction="10000"/>
          </a:bodyPr>
          <a:lstStyle/>
          <a:p>
            <a:pPr algn="just">
              <a:lnSpc>
                <a:spcPct val="90000"/>
              </a:lnSpc>
              <a:buFont typeface="Wingdings" pitchFamily="2" charset="2"/>
              <a:buNone/>
            </a:pPr>
            <a:r>
              <a:rPr lang="ru-RU" dirty="0"/>
              <a:t>	</a:t>
            </a:r>
            <a:r>
              <a:rPr lang="ru-RU" sz="2400" dirty="0">
                <a:solidFill>
                  <a:srgbClr val="002060"/>
                </a:solidFill>
                <a:latin typeface="Times New Roman" pitchFamily="18" charset="0"/>
                <a:cs typeface="Times New Roman" pitchFamily="18" charset="0"/>
              </a:rPr>
              <a:t>Интенсифицировалось изучение процессов </a:t>
            </a:r>
            <a:r>
              <a:rPr lang="ru-RU" sz="2400" u="sng" dirty="0" err="1">
                <a:solidFill>
                  <a:srgbClr val="002060"/>
                </a:solidFill>
                <a:latin typeface="Times New Roman" pitchFamily="18" charset="0"/>
                <a:cs typeface="Times New Roman" pitchFamily="18" charset="0"/>
              </a:rPr>
              <a:t>самосборки</a:t>
            </a:r>
            <a:r>
              <a:rPr lang="ru-RU" sz="2400" u="sng" dirty="0">
                <a:solidFill>
                  <a:srgbClr val="002060"/>
                </a:solidFill>
                <a:latin typeface="Times New Roman" pitchFamily="18" charset="0"/>
                <a:cs typeface="Times New Roman" pitchFamily="18" charset="0"/>
              </a:rPr>
              <a:t> молекул на металлической поверхности</a:t>
            </a:r>
            <a:r>
              <a:rPr lang="ru-RU" sz="2400" dirty="0">
                <a:solidFill>
                  <a:srgbClr val="002060"/>
                </a:solidFill>
                <a:latin typeface="Times New Roman" pitchFamily="18" charset="0"/>
                <a:cs typeface="Times New Roman" pitchFamily="18" charset="0"/>
              </a:rPr>
              <a:t>. </a:t>
            </a:r>
            <a:endParaRPr lang="ru-RU" sz="2400" dirty="0" smtClean="0">
              <a:solidFill>
                <a:srgbClr val="002060"/>
              </a:solidFill>
              <a:latin typeface="Times New Roman" pitchFamily="18" charset="0"/>
              <a:cs typeface="Times New Roman" pitchFamily="18" charset="0"/>
            </a:endParaRPr>
          </a:p>
          <a:p>
            <a:pPr algn="just">
              <a:lnSpc>
                <a:spcPct val="90000"/>
              </a:lnSpc>
              <a:buFont typeface="Wingdings" pitchFamily="2" charset="2"/>
              <a:buNone/>
            </a:pPr>
            <a:r>
              <a:rPr lang="ru-RU" sz="2400" b="1" dirty="0" err="1" smtClean="0">
                <a:solidFill>
                  <a:srgbClr val="002060"/>
                </a:solidFill>
                <a:latin typeface="Times New Roman" pitchFamily="18" charset="0"/>
                <a:cs typeface="Times New Roman" pitchFamily="18" charset="0"/>
              </a:rPr>
              <a:t>Самосборкой</a:t>
            </a:r>
            <a:r>
              <a:rPr lang="ru-RU" sz="2400" b="1" dirty="0" smtClean="0">
                <a:solidFill>
                  <a:srgbClr val="002060"/>
                </a:solidFill>
                <a:latin typeface="Times New Roman" pitchFamily="18" charset="0"/>
                <a:cs typeface="Times New Roman" pitchFamily="18" charset="0"/>
              </a:rPr>
              <a:t> </a:t>
            </a:r>
            <a:r>
              <a:rPr lang="ru-RU" sz="2400" b="1" dirty="0">
                <a:solidFill>
                  <a:srgbClr val="002060"/>
                </a:solidFill>
                <a:latin typeface="Times New Roman" pitchFamily="18" charset="0"/>
                <a:cs typeface="Times New Roman" pitchFamily="18" charset="0"/>
              </a:rPr>
              <a:t>называется самопроизвольное образование связей между молекулами и металлической подложкой с образованием упорядоченных структур молекул на ее поверхности. </a:t>
            </a:r>
            <a:endParaRPr lang="ru-RU" sz="2400" b="1" dirty="0" smtClean="0">
              <a:solidFill>
                <a:srgbClr val="002060"/>
              </a:solidFill>
              <a:latin typeface="Times New Roman" pitchFamily="18" charset="0"/>
              <a:cs typeface="Times New Roman" pitchFamily="18" charset="0"/>
            </a:endParaRPr>
          </a:p>
          <a:p>
            <a:pPr algn="just">
              <a:lnSpc>
                <a:spcPct val="90000"/>
              </a:lnSpc>
              <a:buNone/>
            </a:pPr>
            <a:r>
              <a:rPr lang="ru-RU" sz="2000" dirty="0" smtClean="0">
                <a:solidFill>
                  <a:srgbClr val="002060"/>
                </a:solidFill>
                <a:latin typeface="Times New Roman" pitchFamily="18" charset="0"/>
                <a:cs typeface="Times New Roman" pitchFamily="18" charset="0"/>
              </a:rPr>
              <a:t>Процесс </a:t>
            </a:r>
            <a:r>
              <a:rPr lang="ru-RU" sz="2000" dirty="0">
                <a:solidFill>
                  <a:srgbClr val="002060"/>
                </a:solidFill>
                <a:latin typeface="Times New Roman" pitchFamily="18" charset="0"/>
                <a:cs typeface="Times New Roman" pitchFamily="18" charset="0"/>
              </a:rPr>
              <a:t>получения нового материала проходит при температуре 500 К; после нагревания органическое вещество образует на поверхности двумерную «сеть» с гексагональными ячейками </a:t>
            </a:r>
            <a:r>
              <a:rPr lang="ru-RU" sz="2000" dirty="0" err="1">
                <a:solidFill>
                  <a:srgbClr val="002060"/>
                </a:solidFill>
                <a:latin typeface="Times New Roman" pitchFamily="18" charset="0"/>
                <a:cs typeface="Times New Roman" pitchFamily="18" charset="0"/>
              </a:rPr>
              <a:t>нанометровых</a:t>
            </a:r>
            <a:r>
              <a:rPr lang="ru-RU" sz="2000" dirty="0">
                <a:solidFill>
                  <a:srgbClr val="002060"/>
                </a:solidFill>
                <a:latin typeface="Times New Roman" pitchFamily="18" charset="0"/>
                <a:cs typeface="Times New Roman" pitchFamily="18" charset="0"/>
              </a:rPr>
              <a:t> размеров. </a:t>
            </a:r>
            <a:r>
              <a:rPr lang="ru-RU" sz="2000" dirty="0" smtClean="0">
                <a:solidFill>
                  <a:srgbClr val="002060"/>
                </a:solidFill>
                <a:latin typeface="Times New Roman" pitchFamily="18" charset="0"/>
                <a:cs typeface="Times New Roman" pitchFamily="18" charset="0"/>
              </a:rPr>
              <a:t>Взаимодействие двумерного </a:t>
            </a:r>
            <a:r>
              <a:rPr lang="ru-RU" sz="2000" dirty="0">
                <a:solidFill>
                  <a:srgbClr val="002060"/>
                </a:solidFill>
                <a:latin typeface="Times New Roman" pitchFamily="18" charset="0"/>
                <a:cs typeface="Times New Roman" pitchFamily="18" charset="0"/>
              </a:rPr>
              <a:t>электронного газа меди с этой сетью приводит к захвату электронов в </a:t>
            </a:r>
            <a:r>
              <a:rPr lang="ru-RU" sz="2000" dirty="0" smtClean="0">
                <a:solidFill>
                  <a:srgbClr val="002060"/>
                </a:solidFill>
                <a:latin typeface="Times New Roman" pitchFamily="18" charset="0"/>
                <a:cs typeface="Times New Roman" pitchFamily="18" charset="0"/>
              </a:rPr>
              <a:t>ячейки </a:t>
            </a:r>
            <a:r>
              <a:rPr lang="ru-RU" sz="2000" dirty="0">
                <a:solidFill>
                  <a:srgbClr val="002060"/>
                </a:solidFill>
                <a:latin typeface="Times New Roman" pitchFamily="18" charset="0"/>
                <a:cs typeface="Times New Roman" pitchFamily="18" charset="0"/>
              </a:rPr>
              <a:t>с образованием </a:t>
            </a:r>
            <a:r>
              <a:rPr lang="ru-RU" sz="2000" dirty="0" smtClean="0">
                <a:solidFill>
                  <a:srgbClr val="002060"/>
                </a:solidFill>
                <a:latin typeface="Times New Roman" pitchFamily="18" charset="0"/>
                <a:cs typeface="Times New Roman" pitchFamily="18" charset="0"/>
              </a:rPr>
              <a:t>т.н. квантовых </a:t>
            </a:r>
            <a:r>
              <a:rPr lang="ru-RU" sz="2000" dirty="0">
                <a:solidFill>
                  <a:srgbClr val="002060"/>
                </a:solidFill>
                <a:latin typeface="Times New Roman" pitchFamily="18" charset="0"/>
                <a:cs typeface="Times New Roman" pitchFamily="18" charset="0"/>
              </a:rPr>
              <a:t>точек. </a:t>
            </a:r>
            <a:endParaRPr lang="ru-RU" sz="2000" dirty="0" smtClean="0">
              <a:solidFill>
                <a:srgbClr val="002060"/>
              </a:solidFill>
              <a:latin typeface="Times New Roman" pitchFamily="18" charset="0"/>
              <a:cs typeface="Times New Roman" pitchFamily="18" charset="0"/>
            </a:endParaRPr>
          </a:p>
          <a:p>
            <a:pPr algn="just">
              <a:lnSpc>
                <a:spcPct val="90000"/>
              </a:lnSpc>
              <a:buNone/>
            </a:pPr>
            <a:r>
              <a:rPr lang="ru-RU" sz="2000" dirty="0" smtClean="0">
                <a:solidFill>
                  <a:srgbClr val="002060"/>
                </a:solidFill>
                <a:latin typeface="Times New Roman" pitchFamily="18" charset="0"/>
                <a:cs typeface="Times New Roman" pitchFamily="18" charset="0"/>
              </a:rPr>
              <a:t>При </a:t>
            </a:r>
            <a:r>
              <a:rPr lang="ru-RU" sz="2000" dirty="0">
                <a:solidFill>
                  <a:srgbClr val="002060"/>
                </a:solidFill>
                <a:latin typeface="Times New Roman" pitchFamily="18" charset="0"/>
                <a:cs typeface="Times New Roman" pitchFamily="18" charset="0"/>
              </a:rPr>
              <a:t>этом наблюдается формирование электронной </a:t>
            </a:r>
            <a:endParaRPr lang="ru-RU" sz="2000" dirty="0" smtClean="0">
              <a:solidFill>
                <a:srgbClr val="002060"/>
              </a:solidFill>
              <a:latin typeface="Times New Roman" pitchFamily="18" charset="0"/>
              <a:cs typeface="Times New Roman" pitchFamily="18" charset="0"/>
            </a:endParaRPr>
          </a:p>
          <a:p>
            <a:pPr algn="just">
              <a:lnSpc>
                <a:spcPct val="90000"/>
              </a:lnSpc>
              <a:buNone/>
            </a:pPr>
            <a:r>
              <a:rPr lang="ru-RU" sz="2000" dirty="0" smtClean="0">
                <a:solidFill>
                  <a:srgbClr val="002060"/>
                </a:solidFill>
                <a:latin typeface="Times New Roman" pitchFamily="18" charset="0"/>
                <a:cs typeface="Times New Roman" pitchFamily="18" charset="0"/>
              </a:rPr>
              <a:t>зонной </a:t>
            </a:r>
            <a:r>
              <a:rPr lang="ru-RU" sz="2000" dirty="0">
                <a:solidFill>
                  <a:srgbClr val="002060"/>
                </a:solidFill>
                <a:latin typeface="Times New Roman" pitchFamily="18" charset="0"/>
                <a:cs typeface="Times New Roman" pitchFamily="18" charset="0"/>
              </a:rPr>
              <a:t>структуры</a:t>
            </a:r>
            <a:r>
              <a:rPr lang="ru-RU" sz="2000" dirty="0" smtClean="0">
                <a:solidFill>
                  <a:srgbClr val="002060"/>
                </a:solidFill>
                <a:latin typeface="Times New Roman" pitchFamily="18" charset="0"/>
                <a:cs typeface="Times New Roman" pitchFamily="18" charset="0"/>
              </a:rPr>
              <a:t>. </a:t>
            </a:r>
            <a:r>
              <a:rPr lang="ru-RU" sz="2000" dirty="0">
                <a:solidFill>
                  <a:srgbClr val="002060"/>
                </a:solidFill>
                <a:latin typeface="Times New Roman" pitchFamily="18" charset="0"/>
                <a:cs typeface="Times New Roman" pitchFamily="18" charset="0"/>
              </a:rPr>
              <a:t>Варьируя параметры (высоту и </a:t>
            </a:r>
            <a:endParaRPr lang="ru-RU" sz="2000" dirty="0" smtClean="0">
              <a:solidFill>
                <a:srgbClr val="002060"/>
              </a:solidFill>
              <a:latin typeface="Times New Roman" pitchFamily="18" charset="0"/>
              <a:cs typeface="Times New Roman" pitchFamily="18" charset="0"/>
            </a:endParaRPr>
          </a:p>
          <a:p>
            <a:pPr algn="just">
              <a:lnSpc>
                <a:spcPct val="90000"/>
              </a:lnSpc>
              <a:buNone/>
            </a:pPr>
            <a:r>
              <a:rPr lang="ru-RU" sz="2000" dirty="0" smtClean="0">
                <a:solidFill>
                  <a:srgbClr val="002060"/>
                </a:solidFill>
                <a:latin typeface="Times New Roman" pitchFamily="18" charset="0"/>
                <a:cs typeface="Times New Roman" pitchFamily="18" charset="0"/>
              </a:rPr>
              <a:t>диаметр </a:t>
            </a:r>
            <a:r>
              <a:rPr lang="ru-RU" sz="2000" dirty="0">
                <a:solidFill>
                  <a:srgbClr val="002060"/>
                </a:solidFill>
                <a:latin typeface="Times New Roman" pitchFamily="18" charset="0"/>
                <a:cs typeface="Times New Roman" pitchFamily="18" charset="0"/>
              </a:rPr>
              <a:t>ячеек) создаваемой сети, можно изменять </a:t>
            </a:r>
            <a:endParaRPr lang="ru-RU" sz="2000" dirty="0" smtClean="0">
              <a:solidFill>
                <a:srgbClr val="002060"/>
              </a:solidFill>
              <a:latin typeface="Times New Roman" pitchFamily="18" charset="0"/>
              <a:cs typeface="Times New Roman" pitchFamily="18" charset="0"/>
            </a:endParaRPr>
          </a:p>
          <a:p>
            <a:pPr algn="just">
              <a:lnSpc>
                <a:spcPct val="90000"/>
              </a:lnSpc>
              <a:buNone/>
            </a:pPr>
            <a:r>
              <a:rPr lang="ru-RU" sz="2000" dirty="0" smtClean="0">
                <a:solidFill>
                  <a:srgbClr val="002060"/>
                </a:solidFill>
                <a:latin typeface="Times New Roman" pitchFamily="18" charset="0"/>
                <a:cs typeface="Times New Roman" pitchFamily="18" charset="0"/>
              </a:rPr>
              <a:t>характеристики </a:t>
            </a:r>
            <a:r>
              <a:rPr lang="ru-RU" sz="2000" dirty="0">
                <a:solidFill>
                  <a:srgbClr val="002060"/>
                </a:solidFill>
                <a:latin typeface="Times New Roman" pitchFamily="18" charset="0"/>
                <a:cs typeface="Times New Roman" pitchFamily="18" charset="0"/>
              </a:rPr>
              <a:t>материала. </a:t>
            </a:r>
            <a:r>
              <a:rPr lang="ru-RU" sz="2000" dirty="0" smtClean="0">
                <a:solidFill>
                  <a:srgbClr val="002060"/>
                </a:solidFill>
                <a:latin typeface="Times New Roman" pitchFamily="18" charset="0"/>
                <a:cs typeface="Times New Roman" pitchFamily="18" charset="0"/>
              </a:rPr>
              <a:t>Можно заполнять ячейки</a:t>
            </a:r>
          </a:p>
          <a:p>
            <a:pPr algn="just">
              <a:lnSpc>
                <a:spcPct val="90000"/>
              </a:lnSpc>
              <a:buNone/>
            </a:pPr>
            <a:r>
              <a:rPr lang="ru-RU" sz="2000" dirty="0" smtClean="0">
                <a:solidFill>
                  <a:srgbClr val="002060"/>
                </a:solidFill>
                <a:latin typeface="Times New Roman" pitchFamily="18" charset="0"/>
                <a:cs typeface="Times New Roman" pitchFamily="18" charset="0"/>
              </a:rPr>
              <a:t> </a:t>
            </a:r>
            <a:r>
              <a:rPr lang="ru-RU" sz="2000" dirty="0">
                <a:solidFill>
                  <a:srgbClr val="002060"/>
                </a:solidFill>
                <a:latin typeface="Times New Roman" pitchFamily="18" charset="0"/>
                <a:cs typeface="Times New Roman" pitchFamily="18" charset="0"/>
              </a:rPr>
              <a:t>разными молекулами, что должно позволить </a:t>
            </a:r>
            <a:endParaRPr lang="ru-RU" sz="2000" dirty="0" smtClean="0">
              <a:solidFill>
                <a:srgbClr val="002060"/>
              </a:solidFill>
              <a:latin typeface="Times New Roman" pitchFamily="18" charset="0"/>
              <a:cs typeface="Times New Roman" pitchFamily="18" charset="0"/>
            </a:endParaRPr>
          </a:p>
          <a:p>
            <a:pPr algn="just">
              <a:lnSpc>
                <a:spcPct val="90000"/>
              </a:lnSpc>
              <a:buNone/>
            </a:pPr>
            <a:r>
              <a:rPr lang="ru-RU" sz="2000" dirty="0">
                <a:solidFill>
                  <a:srgbClr val="002060"/>
                </a:solidFill>
                <a:latin typeface="Times New Roman" pitchFamily="18" charset="0"/>
                <a:cs typeface="Times New Roman" pitchFamily="18" charset="0"/>
              </a:rPr>
              <a:t>управлять теми свойствами материала, которые </a:t>
            </a:r>
            <a:endParaRPr lang="ru-RU" sz="2000" dirty="0" smtClean="0">
              <a:solidFill>
                <a:srgbClr val="002060"/>
              </a:solidFill>
              <a:latin typeface="Times New Roman" pitchFamily="18" charset="0"/>
              <a:cs typeface="Times New Roman" pitchFamily="18" charset="0"/>
            </a:endParaRPr>
          </a:p>
          <a:p>
            <a:pPr algn="just">
              <a:lnSpc>
                <a:spcPct val="90000"/>
              </a:lnSpc>
              <a:buNone/>
            </a:pPr>
            <a:r>
              <a:rPr lang="ru-RU" sz="2000" dirty="0" smtClean="0">
                <a:solidFill>
                  <a:srgbClr val="002060"/>
                </a:solidFill>
                <a:latin typeface="Times New Roman" pitchFamily="18" charset="0"/>
                <a:cs typeface="Times New Roman" pitchFamily="18" charset="0"/>
              </a:rPr>
              <a:t>зависят </a:t>
            </a:r>
            <a:r>
              <a:rPr lang="ru-RU" sz="2000" dirty="0">
                <a:solidFill>
                  <a:srgbClr val="002060"/>
                </a:solidFill>
                <a:latin typeface="Times New Roman" pitchFamily="18" charset="0"/>
                <a:cs typeface="Times New Roman" pitchFamily="18" charset="0"/>
              </a:rPr>
              <a:t>от электронной структуры </a:t>
            </a:r>
            <a:endParaRPr lang="ru-RU" sz="2000" dirty="0" smtClean="0">
              <a:solidFill>
                <a:srgbClr val="002060"/>
              </a:solidFill>
              <a:latin typeface="Times New Roman" pitchFamily="18" charset="0"/>
              <a:cs typeface="Times New Roman" pitchFamily="18" charset="0"/>
            </a:endParaRPr>
          </a:p>
          <a:p>
            <a:pPr algn="just">
              <a:lnSpc>
                <a:spcPct val="90000"/>
              </a:lnSpc>
              <a:buNone/>
            </a:pPr>
            <a:r>
              <a:rPr lang="ru-RU" sz="2000" dirty="0" smtClean="0">
                <a:solidFill>
                  <a:srgbClr val="002060"/>
                </a:solidFill>
                <a:latin typeface="Times New Roman" pitchFamily="18" charset="0"/>
                <a:cs typeface="Times New Roman" pitchFamily="18" charset="0"/>
              </a:rPr>
              <a:t>(проводимостью, отражательной способностью). </a:t>
            </a:r>
          </a:p>
          <a:p>
            <a:pPr algn="just">
              <a:lnSpc>
                <a:spcPct val="90000"/>
              </a:lnSpc>
              <a:buFont typeface="Wingdings" pitchFamily="2" charset="2"/>
              <a:buNone/>
            </a:pPr>
            <a:endParaRPr lang="ru-RU" sz="2400" dirty="0">
              <a:latin typeface="Times New Roman" pitchFamily="18" charset="0"/>
              <a:cs typeface="Times New Roman" pitchFamily="18" charset="0"/>
            </a:endParaRPr>
          </a:p>
        </p:txBody>
      </p:sp>
      <p:sp>
        <p:nvSpPr>
          <p:cNvPr id="3" name="Нижний колонтитул 4"/>
          <p:cNvSpPr>
            <a:spLocks noGrp="1"/>
          </p:cNvSpPr>
          <p:nvPr>
            <p:ph type="ftr" sz="quarter" idx="11"/>
          </p:nvPr>
        </p:nvSpPr>
        <p:spPr/>
        <p:txBody>
          <a:bodyPr/>
          <a:lstStyle/>
          <a:p>
            <a:r>
              <a:rPr lang="ru-RU"/>
              <a:t>Пустовая Л.Е.</a:t>
            </a:r>
          </a:p>
        </p:txBody>
      </p:sp>
      <p:sp>
        <p:nvSpPr>
          <p:cNvPr id="4" name="Номер слайда 5"/>
          <p:cNvSpPr>
            <a:spLocks noGrp="1"/>
          </p:cNvSpPr>
          <p:nvPr>
            <p:ph type="sldNum" sz="quarter" idx="12"/>
          </p:nvPr>
        </p:nvSpPr>
        <p:spPr/>
        <p:txBody>
          <a:bodyPr/>
          <a:lstStyle/>
          <a:p>
            <a:fld id="{AF62B767-7FC4-4CBE-AD25-E468D2BCE907}" type="slidenum">
              <a:rPr lang="ru-RU"/>
              <a:pPr/>
              <a:t>38</a:t>
            </a:fld>
            <a:endParaRPr lang="ru-RU"/>
          </a:p>
        </p:txBody>
      </p:sp>
      <p:pic>
        <p:nvPicPr>
          <p:cNvPr id="5" name="Рисунок 4" descr="Electronic_metamaterial_071809.jpg"/>
          <p:cNvPicPr>
            <a:picLocks noChangeAspect="1"/>
          </p:cNvPicPr>
          <p:nvPr/>
        </p:nvPicPr>
        <p:blipFill>
          <a:blip r:embed="rId2" cstate="print"/>
          <a:stretch>
            <a:fillRect/>
          </a:stretch>
        </p:blipFill>
        <p:spPr>
          <a:xfrm>
            <a:off x="6215074" y="4000504"/>
            <a:ext cx="2720687" cy="2571744"/>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071570"/>
          </a:xfrm>
        </p:spPr>
        <p:txBody>
          <a:bodyPr/>
          <a:lstStyle/>
          <a:p>
            <a:r>
              <a:rPr lang="en-US" dirty="0" smtClean="0"/>
              <a:t>2000-</a:t>
            </a:r>
            <a:r>
              <a:rPr lang="ru-RU" dirty="0" smtClean="0"/>
              <a:t>е</a:t>
            </a:r>
            <a:endParaRPr lang="ru-RU" dirty="0"/>
          </a:p>
        </p:txBody>
      </p:sp>
      <p:sp>
        <p:nvSpPr>
          <p:cNvPr id="3" name="Содержимое 2"/>
          <p:cNvSpPr>
            <a:spLocks noGrp="1"/>
          </p:cNvSpPr>
          <p:nvPr>
            <p:ph idx="1"/>
          </p:nvPr>
        </p:nvSpPr>
        <p:spPr>
          <a:xfrm>
            <a:off x="285720" y="1500174"/>
            <a:ext cx="8572560" cy="4824426"/>
          </a:xfrm>
        </p:spPr>
        <p:txBody>
          <a:bodyPr/>
          <a:lstStyle/>
          <a:p>
            <a:r>
              <a:rPr lang="ru-RU" dirty="0" smtClean="0"/>
              <a:t>2004 –открытие </a:t>
            </a:r>
            <a:r>
              <a:rPr lang="ru-RU" dirty="0" err="1" smtClean="0"/>
              <a:t>графена</a:t>
            </a:r>
            <a:r>
              <a:rPr lang="ru-RU" dirty="0" smtClean="0"/>
              <a:t>, Нобелевская премия - 2010</a:t>
            </a:r>
            <a:endParaRPr lang="ru-RU" dirty="0"/>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39</a:t>
            </a:fld>
            <a:endParaRPr lang="ru-RU"/>
          </a:p>
        </p:txBody>
      </p:sp>
      <p:pic>
        <p:nvPicPr>
          <p:cNvPr id="6" name="Рисунок 5" descr="000.jpg"/>
          <p:cNvPicPr>
            <a:picLocks noChangeAspect="1"/>
          </p:cNvPicPr>
          <p:nvPr/>
        </p:nvPicPr>
        <p:blipFill>
          <a:blip r:embed="rId2" cstate="print"/>
          <a:stretch>
            <a:fillRect/>
          </a:stretch>
        </p:blipFill>
        <p:spPr>
          <a:xfrm>
            <a:off x="571472" y="2571744"/>
            <a:ext cx="4286280" cy="3214710"/>
          </a:xfrm>
          <a:prstGeom prst="rect">
            <a:avLst/>
          </a:prstGeom>
        </p:spPr>
      </p:pic>
      <p:pic>
        <p:nvPicPr>
          <p:cNvPr id="7" name="Рисунок 6" descr="nobel_1358559792.jpg"/>
          <p:cNvPicPr>
            <a:picLocks noChangeAspect="1"/>
          </p:cNvPicPr>
          <p:nvPr/>
        </p:nvPicPr>
        <p:blipFill>
          <a:blip r:embed="rId3" cstate="print"/>
          <a:stretch>
            <a:fillRect/>
          </a:stretch>
        </p:blipFill>
        <p:spPr>
          <a:xfrm>
            <a:off x="5357818" y="2428868"/>
            <a:ext cx="3000376" cy="300037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457200" y="277813"/>
            <a:ext cx="8229600" cy="5599112"/>
          </a:xfrm>
        </p:spPr>
        <p:txBody>
          <a:bodyPr/>
          <a:lstStyle/>
          <a:p>
            <a:pPr>
              <a:lnSpc>
                <a:spcPct val="120000"/>
              </a:lnSpc>
            </a:pPr>
            <a:r>
              <a:rPr lang="ru-RU" sz="3600" dirty="0" err="1">
                <a:solidFill>
                  <a:srgbClr val="002060"/>
                </a:solidFill>
              </a:rPr>
              <a:t>Нанотехнология</a:t>
            </a:r>
            <a:r>
              <a:rPr lang="ru-RU" sz="3600" dirty="0">
                <a:solidFill>
                  <a:srgbClr val="002060"/>
                </a:solidFill>
              </a:rPr>
              <a:t> позволяет осуществлять манипуляции с веществом в </a:t>
            </a:r>
            <a:r>
              <a:rPr lang="ru-RU" sz="3600" dirty="0" err="1">
                <a:solidFill>
                  <a:srgbClr val="002060"/>
                </a:solidFill>
              </a:rPr>
              <a:t>нанометровом</a:t>
            </a:r>
            <a:r>
              <a:rPr lang="ru-RU" sz="3600" dirty="0">
                <a:solidFill>
                  <a:srgbClr val="002060"/>
                </a:solidFill>
              </a:rPr>
              <a:t> масштабе (1 нм = 10 </a:t>
            </a:r>
            <a:r>
              <a:rPr lang="ru-RU" sz="3600" baseline="30000" dirty="0">
                <a:solidFill>
                  <a:srgbClr val="002060"/>
                </a:solidFill>
              </a:rPr>
              <a:t>– 9</a:t>
            </a:r>
            <a:r>
              <a:rPr lang="ru-RU" sz="3600" dirty="0">
                <a:solidFill>
                  <a:srgbClr val="002060"/>
                </a:solidFill>
              </a:rPr>
              <a:t> м, </a:t>
            </a:r>
            <a:r>
              <a:rPr lang="en-US" sz="3600" dirty="0">
                <a:solidFill>
                  <a:srgbClr val="002060"/>
                </a:solidFill>
              </a:rPr>
              <a:t/>
            </a:r>
            <a:br>
              <a:rPr lang="en-US" sz="3600" dirty="0">
                <a:solidFill>
                  <a:srgbClr val="002060"/>
                </a:solidFill>
              </a:rPr>
            </a:br>
            <a:r>
              <a:rPr lang="ru-RU" sz="3600" dirty="0">
                <a:solidFill>
                  <a:srgbClr val="002060"/>
                </a:solidFill>
              </a:rPr>
              <a:t>одна миллиардная часть метра), </a:t>
            </a:r>
            <a:r>
              <a:rPr lang="en-US" sz="3600" dirty="0">
                <a:solidFill>
                  <a:srgbClr val="002060"/>
                </a:solidFill>
              </a:rPr>
              <a:t/>
            </a:r>
            <a:br>
              <a:rPr lang="en-US" sz="3600" dirty="0">
                <a:solidFill>
                  <a:srgbClr val="002060"/>
                </a:solidFill>
              </a:rPr>
            </a:br>
            <a:r>
              <a:rPr lang="ru-RU" sz="3600" dirty="0">
                <a:solidFill>
                  <a:srgbClr val="002060"/>
                </a:solidFill>
              </a:rPr>
              <a:t>что означает возможность управления процессами на атомарном и молекулярном уровне.</a:t>
            </a:r>
            <a:r>
              <a:rPr lang="ru-RU" sz="4000" dirty="0">
                <a:solidFill>
                  <a:srgbClr val="002060"/>
                </a:solidFill>
              </a:rPr>
              <a:t> </a:t>
            </a: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9B332DD9-44C3-4DDC-8BEA-09D97AA29381}" type="slidenum">
              <a:rPr lang="ru-RU"/>
              <a:pPr/>
              <a:t>4</a:t>
            </a:fld>
            <a:endParaRPr lang="ru-RU"/>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ru-RU" smtClean="0"/>
              <a:t>Пустовая Л.Е.</a:t>
            </a:r>
            <a:endParaRPr lang="ru-RU"/>
          </a:p>
        </p:txBody>
      </p:sp>
      <p:sp>
        <p:nvSpPr>
          <p:cNvPr id="3" name="Номер слайда 2"/>
          <p:cNvSpPr>
            <a:spLocks noGrp="1"/>
          </p:cNvSpPr>
          <p:nvPr>
            <p:ph type="sldNum" sz="quarter" idx="12"/>
          </p:nvPr>
        </p:nvSpPr>
        <p:spPr/>
        <p:txBody>
          <a:bodyPr/>
          <a:lstStyle/>
          <a:p>
            <a:fld id="{214273A4-AF90-4754-B33A-65C754D56E2A}" type="slidenum">
              <a:rPr lang="ru-RU" smtClean="0"/>
              <a:pPr/>
              <a:t>40</a:t>
            </a:fld>
            <a:endParaRPr lang="ru-RU"/>
          </a:p>
        </p:txBody>
      </p:sp>
      <p:pic>
        <p:nvPicPr>
          <p:cNvPr id="4" name="Рисунок 3" descr="grafen.PNG"/>
          <p:cNvPicPr>
            <a:picLocks noChangeAspect="1"/>
          </p:cNvPicPr>
          <p:nvPr/>
        </p:nvPicPr>
        <p:blipFill>
          <a:blip r:embed="rId2" cstate="print"/>
          <a:stretch>
            <a:fillRect/>
          </a:stretch>
        </p:blipFill>
        <p:spPr>
          <a:xfrm>
            <a:off x="285720" y="1000108"/>
            <a:ext cx="8595604" cy="428628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395288" y="277813"/>
            <a:ext cx="8291512" cy="1422400"/>
          </a:xfrm>
        </p:spPr>
        <p:txBody>
          <a:bodyPr>
            <a:normAutofit fontScale="90000"/>
          </a:bodyPr>
          <a:lstStyle/>
          <a:p>
            <a:r>
              <a:rPr lang="ru-RU" sz="3200" dirty="0">
                <a:solidFill>
                  <a:srgbClr val="002060"/>
                </a:solidFill>
              </a:rPr>
              <a:t>Появление необычных, уникальных свойств </a:t>
            </a:r>
            <a:r>
              <a:rPr lang="ru-RU" sz="3200" dirty="0" err="1">
                <a:solidFill>
                  <a:srgbClr val="002060"/>
                </a:solidFill>
              </a:rPr>
              <a:t>наноструктурированных</a:t>
            </a:r>
            <a:r>
              <a:rPr lang="ru-RU" sz="3200" dirty="0">
                <a:solidFill>
                  <a:srgbClr val="002060"/>
                </a:solidFill>
              </a:rPr>
              <a:t> материалов </a:t>
            </a:r>
            <a:r>
              <a:rPr lang="ru-RU" sz="3200" dirty="0" smtClean="0">
                <a:solidFill>
                  <a:srgbClr val="002060"/>
                </a:solidFill>
              </a:rPr>
              <a:t>обусловлено следующим:</a:t>
            </a:r>
            <a:endParaRPr lang="ru-RU" sz="3200" dirty="0">
              <a:solidFill>
                <a:srgbClr val="002060"/>
              </a:solidFill>
            </a:endParaRPr>
          </a:p>
        </p:txBody>
      </p:sp>
      <p:sp>
        <p:nvSpPr>
          <p:cNvPr id="58371" name="Rectangle 3"/>
          <p:cNvSpPr>
            <a:spLocks noGrp="1" noChangeArrowheads="1"/>
          </p:cNvSpPr>
          <p:nvPr>
            <p:ph idx="1"/>
          </p:nvPr>
        </p:nvSpPr>
        <p:spPr>
          <a:xfrm>
            <a:off x="250825" y="1916113"/>
            <a:ext cx="8713788" cy="4608512"/>
          </a:xfrm>
        </p:spPr>
        <p:txBody>
          <a:bodyPr>
            <a:normAutofit/>
          </a:bodyPr>
          <a:lstStyle/>
          <a:p>
            <a:pPr marL="609600" indent="-609600" algn="just">
              <a:lnSpc>
                <a:spcPct val="110000"/>
              </a:lnSpc>
              <a:buFont typeface="Wingdings" pitchFamily="2" charset="2"/>
              <a:buAutoNum type="arabicPeriod"/>
            </a:pPr>
            <a:r>
              <a:rPr lang="ru-RU" sz="2800" dirty="0" smtClean="0">
                <a:solidFill>
                  <a:srgbClr val="002060"/>
                </a:solidFill>
              </a:rPr>
              <a:t>В </a:t>
            </a:r>
            <a:r>
              <a:rPr lang="ru-RU" sz="2800" dirty="0" err="1" smtClean="0">
                <a:solidFill>
                  <a:srgbClr val="002060"/>
                </a:solidFill>
              </a:rPr>
              <a:t>нанообъектах</a:t>
            </a:r>
            <a:r>
              <a:rPr lang="ru-RU" sz="2800" dirty="0" smtClean="0">
                <a:solidFill>
                  <a:srgbClr val="002060"/>
                </a:solidFill>
              </a:rPr>
              <a:t> увеличивается число атомов, находящихся </a:t>
            </a:r>
            <a:r>
              <a:rPr lang="ru-RU" sz="2800" u="sng" dirty="0" smtClean="0">
                <a:solidFill>
                  <a:srgbClr val="002060"/>
                </a:solidFill>
              </a:rPr>
              <a:t>на поверхности</a:t>
            </a:r>
            <a:r>
              <a:rPr lang="ru-RU" sz="2800" dirty="0" smtClean="0">
                <a:solidFill>
                  <a:srgbClr val="002060"/>
                </a:solidFill>
              </a:rPr>
              <a:t>, к числу атомов в объеме, вследствие чего </a:t>
            </a:r>
            <a:r>
              <a:rPr lang="ru-RU" sz="2800" u="sng" dirty="0" smtClean="0">
                <a:solidFill>
                  <a:srgbClr val="002060"/>
                </a:solidFill>
              </a:rPr>
              <a:t>растет влияние сил поверхностного взаимодействия и границ раздела на свойства вещества, появляются размерные эффекты.</a:t>
            </a:r>
          </a:p>
        </p:txBody>
      </p:sp>
      <p:sp>
        <p:nvSpPr>
          <p:cNvPr id="4" name="Нижний колонтитул 4"/>
          <p:cNvSpPr>
            <a:spLocks noGrp="1"/>
          </p:cNvSpPr>
          <p:nvPr>
            <p:ph type="ftr" sz="quarter" idx="11"/>
          </p:nvPr>
        </p:nvSpPr>
        <p:spPr/>
        <p:txBody>
          <a:bodyPr/>
          <a:lstStyle/>
          <a:p>
            <a:r>
              <a:rPr lang="ru-RU"/>
              <a:t>Пустовая Л.Е.</a:t>
            </a:r>
          </a:p>
        </p:txBody>
      </p:sp>
      <p:sp>
        <p:nvSpPr>
          <p:cNvPr id="5" name="Номер слайда 5"/>
          <p:cNvSpPr>
            <a:spLocks noGrp="1"/>
          </p:cNvSpPr>
          <p:nvPr>
            <p:ph type="sldNum" sz="quarter" idx="12"/>
          </p:nvPr>
        </p:nvSpPr>
        <p:spPr/>
        <p:txBody>
          <a:bodyPr/>
          <a:lstStyle/>
          <a:p>
            <a:fld id="{6574E1E3-DD42-4C4A-B3EB-7BD561C38CC6}" type="slidenum">
              <a:rPr lang="ru-RU"/>
              <a:pPr/>
              <a:t>41</a:t>
            </a:fld>
            <a:endParaRPr lang="ru-RU"/>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fontScale="90000"/>
          </a:bodyPr>
          <a:lstStyle/>
          <a:p>
            <a:pPr algn="ctr"/>
            <a:r>
              <a:rPr lang="ru-RU" sz="2800" b="1" dirty="0" smtClean="0">
                <a:latin typeface="Times New Roman" pitchFamily="18" charset="0"/>
                <a:cs typeface="Times New Roman" pitchFamily="18" charset="0"/>
              </a:rPr>
              <a:t>Соотношение  между числом атомов на поверхности </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и в объеме для </a:t>
            </a:r>
            <a:r>
              <a:rPr lang="ru-RU" sz="2800" b="1" dirty="0" err="1" smtClean="0">
                <a:latin typeface="Times New Roman" pitchFamily="18" charset="0"/>
                <a:cs typeface="Times New Roman" pitchFamily="18" charset="0"/>
              </a:rPr>
              <a:t>наночастиц</a:t>
            </a:r>
            <a:r>
              <a:rPr lang="ru-RU"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Au</a:t>
            </a:r>
            <a:endParaRPr lang="ru-RU" sz="2800" b="1" dirty="0">
              <a:latin typeface="Times New Roman" pitchFamily="18" charset="0"/>
              <a:cs typeface="Times New Roman" pitchFamily="18" charset="0"/>
            </a:endParaRPr>
          </a:p>
        </p:txBody>
      </p:sp>
      <p:graphicFrame>
        <p:nvGraphicFramePr>
          <p:cNvPr id="7" name="Содержимое 6"/>
          <p:cNvGraphicFramePr>
            <a:graphicFrameLocks noGrp="1"/>
          </p:cNvGraphicFramePr>
          <p:nvPr>
            <p:ph idx="1"/>
          </p:nvPr>
        </p:nvGraphicFramePr>
        <p:xfrm>
          <a:off x="428596" y="1371600"/>
          <a:ext cx="8229600" cy="5326710"/>
        </p:xfrm>
        <a:graphic>
          <a:graphicData uri="http://schemas.openxmlformats.org/drawingml/2006/table">
            <a:tbl>
              <a:tblPr firstRow="1" bandRow="1">
                <a:tableStyleId>{5C22544A-7EE6-4342-B048-85BDC9FD1C3A}</a:tableStyleId>
              </a:tblPr>
              <a:tblGrid>
                <a:gridCol w="1471594"/>
                <a:gridCol w="1571636"/>
                <a:gridCol w="1714512"/>
                <a:gridCol w="1643074"/>
                <a:gridCol w="1828784"/>
              </a:tblGrid>
              <a:tr h="370840">
                <a:tc>
                  <a:txBody>
                    <a:bodyPr/>
                    <a:lstStyle/>
                    <a:p>
                      <a:pPr algn="ctr"/>
                      <a:r>
                        <a:rPr lang="en-US" sz="2400" dirty="0" smtClean="0">
                          <a:solidFill>
                            <a:srgbClr val="002060"/>
                          </a:solidFill>
                        </a:rPr>
                        <a:t>n</a:t>
                      </a:r>
                      <a:endParaRPr lang="ru-RU" sz="2400" dirty="0">
                        <a:solidFill>
                          <a:srgbClr val="002060"/>
                        </a:solidFill>
                      </a:endParaRPr>
                    </a:p>
                  </a:txBody>
                  <a:tcPr/>
                </a:tc>
                <a:tc>
                  <a:txBody>
                    <a:bodyPr/>
                    <a:lstStyle/>
                    <a:p>
                      <a:pPr algn="ctr"/>
                      <a:r>
                        <a:rPr lang="en-US" sz="2400" dirty="0" smtClean="0">
                          <a:solidFill>
                            <a:srgbClr val="002060"/>
                          </a:solidFill>
                        </a:rPr>
                        <a:t>d</a:t>
                      </a:r>
                      <a:r>
                        <a:rPr lang="ru-RU" sz="2400" dirty="0" smtClean="0">
                          <a:solidFill>
                            <a:srgbClr val="002060"/>
                          </a:solidFill>
                        </a:rPr>
                        <a:t>, нм</a:t>
                      </a:r>
                      <a:endParaRPr lang="ru-RU" sz="2400" dirty="0">
                        <a:solidFill>
                          <a:srgbClr val="002060"/>
                        </a:solidFill>
                      </a:endParaRPr>
                    </a:p>
                  </a:txBody>
                  <a:tcPr/>
                </a:tc>
                <a:tc>
                  <a:txBody>
                    <a:bodyPr/>
                    <a:lstStyle/>
                    <a:p>
                      <a:pPr algn="ctr"/>
                      <a:r>
                        <a:rPr lang="en-US" sz="2400" dirty="0" smtClean="0">
                          <a:solidFill>
                            <a:srgbClr val="002060"/>
                          </a:solidFill>
                        </a:rPr>
                        <a:t>N</a:t>
                      </a:r>
                      <a:endParaRPr lang="ru-RU" sz="2400" dirty="0">
                        <a:solidFill>
                          <a:srgbClr val="002060"/>
                        </a:solidFill>
                      </a:endParaRPr>
                    </a:p>
                  </a:txBody>
                  <a:tcPr/>
                </a:tc>
                <a:tc>
                  <a:txBody>
                    <a:bodyPr/>
                    <a:lstStyle/>
                    <a:p>
                      <a:pPr algn="ctr"/>
                      <a:r>
                        <a:rPr lang="en-US" sz="2400" dirty="0" smtClean="0">
                          <a:solidFill>
                            <a:srgbClr val="002060"/>
                          </a:solidFill>
                        </a:rPr>
                        <a:t>Ns</a:t>
                      </a:r>
                      <a:endParaRPr lang="ru-RU" sz="2400" dirty="0">
                        <a:solidFill>
                          <a:srgbClr val="002060"/>
                        </a:solidFill>
                      </a:endParaRPr>
                    </a:p>
                  </a:txBody>
                  <a:tcPr/>
                </a:tc>
                <a:tc>
                  <a:txBody>
                    <a:bodyPr/>
                    <a:lstStyle/>
                    <a:p>
                      <a:pPr algn="ctr"/>
                      <a:r>
                        <a:rPr lang="en-US" sz="2400" dirty="0" smtClean="0">
                          <a:solidFill>
                            <a:srgbClr val="002060"/>
                          </a:solidFill>
                        </a:rPr>
                        <a:t>Ns/N</a:t>
                      </a:r>
                      <a:r>
                        <a:rPr lang="ru-RU" sz="2400" dirty="0" smtClean="0">
                          <a:solidFill>
                            <a:srgbClr val="002060"/>
                          </a:solidFill>
                        </a:rPr>
                        <a:t>,  </a:t>
                      </a:r>
                      <a:r>
                        <a:rPr lang="en-US" sz="2400" dirty="0" smtClean="0">
                          <a:solidFill>
                            <a:srgbClr val="002060"/>
                          </a:solidFill>
                        </a:rPr>
                        <a:t>%</a:t>
                      </a:r>
                      <a:endParaRPr lang="ru-RU" sz="2400" dirty="0">
                        <a:solidFill>
                          <a:srgbClr val="002060"/>
                        </a:solidFill>
                      </a:endParaRPr>
                    </a:p>
                  </a:txBody>
                  <a:tcPr/>
                </a:tc>
              </a:tr>
              <a:tr h="370840">
                <a:tc>
                  <a:txBody>
                    <a:bodyPr/>
                    <a:lstStyle/>
                    <a:p>
                      <a:pPr algn="ctr"/>
                      <a:r>
                        <a:rPr lang="ru-RU" sz="1600" b="1" dirty="0" smtClean="0">
                          <a:solidFill>
                            <a:srgbClr val="002060"/>
                          </a:solidFill>
                          <a:latin typeface="Times New Roman" pitchFamily="18" charset="0"/>
                          <a:cs typeface="Times New Roman" pitchFamily="18" charset="0"/>
                        </a:rPr>
                        <a:t>1</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0,29</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1</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1</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100</a:t>
                      </a:r>
                      <a:endParaRPr lang="ru-RU" sz="1600" b="1" dirty="0">
                        <a:solidFill>
                          <a:srgbClr val="002060"/>
                        </a:solidFill>
                        <a:latin typeface="Times New Roman" pitchFamily="18" charset="0"/>
                        <a:cs typeface="Times New Roman" pitchFamily="18" charset="0"/>
                      </a:endParaRPr>
                    </a:p>
                  </a:txBody>
                  <a:tcPr/>
                </a:tc>
              </a:tr>
              <a:tr h="370840">
                <a:tc>
                  <a:txBody>
                    <a:bodyPr/>
                    <a:lstStyle/>
                    <a:p>
                      <a:pPr algn="ctr"/>
                      <a:r>
                        <a:rPr lang="ru-RU" sz="1600" b="1" dirty="0" smtClean="0">
                          <a:solidFill>
                            <a:srgbClr val="002060"/>
                          </a:solidFill>
                          <a:latin typeface="Times New Roman" pitchFamily="18" charset="0"/>
                          <a:cs typeface="Times New Roman" pitchFamily="18" charset="0"/>
                        </a:rPr>
                        <a:t>2</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0,86</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13</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12</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92,3</a:t>
                      </a:r>
                      <a:endParaRPr lang="ru-RU" sz="1600" b="1" dirty="0">
                        <a:solidFill>
                          <a:srgbClr val="002060"/>
                        </a:solidFill>
                        <a:latin typeface="Times New Roman" pitchFamily="18" charset="0"/>
                        <a:cs typeface="Times New Roman" pitchFamily="18" charset="0"/>
                      </a:endParaRPr>
                    </a:p>
                  </a:txBody>
                  <a:tcPr/>
                </a:tc>
              </a:tr>
              <a:tr h="370840">
                <a:tc>
                  <a:txBody>
                    <a:bodyPr/>
                    <a:lstStyle/>
                    <a:p>
                      <a:pPr algn="ctr"/>
                      <a:r>
                        <a:rPr lang="ru-RU" sz="1600" b="1" dirty="0" smtClean="0">
                          <a:solidFill>
                            <a:srgbClr val="002060"/>
                          </a:solidFill>
                          <a:latin typeface="Times New Roman" pitchFamily="18" charset="0"/>
                          <a:cs typeface="Times New Roman" pitchFamily="18" charset="0"/>
                        </a:rPr>
                        <a:t>3</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1,44</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55</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42</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76,4</a:t>
                      </a:r>
                      <a:endParaRPr lang="ru-RU" sz="1600" b="1" dirty="0">
                        <a:solidFill>
                          <a:srgbClr val="002060"/>
                        </a:solidFill>
                        <a:latin typeface="Times New Roman" pitchFamily="18" charset="0"/>
                        <a:cs typeface="Times New Roman" pitchFamily="18" charset="0"/>
                      </a:endParaRPr>
                    </a:p>
                  </a:txBody>
                  <a:tcPr/>
                </a:tc>
              </a:tr>
              <a:tr h="370840">
                <a:tc>
                  <a:txBody>
                    <a:bodyPr/>
                    <a:lstStyle/>
                    <a:p>
                      <a:pPr algn="ctr"/>
                      <a:r>
                        <a:rPr lang="ru-RU" sz="1600" b="1" dirty="0" smtClean="0">
                          <a:solidFill>
                            <a:srgbClr val="002060"/>
                          </a:solidFill>
                          <a:latin typeface="Times New Roman" pitchFamily="18" charset="0"/>
                          <a:cs typeface="Times New Roman" pitchFamily="18" charset="0"/>
                        </a:rPr>
                        <a:t>4</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2,01</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147</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92</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62,6</a:t>
                      </a:r>
                      <a:endParaRPr lang="ru-RU" sz="1600" b="1" dirty="0">
                        <a:solidFill>
                          <a:srgbClr val="002060"/>
                        </a:solidFill>
                        <a:latin typeface="Times New Roman" pitchFamily="18" charset="0"/>
                        <a:cs typeface="Times New Roman" pitchFamily="18" charset="0"/>
                      </a:endParaRPr>
                    </a:p>
                  </a:txBody>
                  <a:tcPr/>
                </a:tc>
              </a:tr>
              <a:tr h="370840">
                <a:tc>
                  <a:txBody>
                    <a:bodyPr/>
                    <a:lstStyle/>
                    <a:p>
                      <a:pPr algn="ctr"/>
                      <a:r>
                        <a:rPr lang="ru-RU" sz="1600" b="1" dirty="0" smtClean="0">
                          <a:solidFill>
                            <a:srgbClr val="002060"/>
                          </a:solidFill>
                          <a:latin typeface="Times New Roman" pitchFamily="18" charset="0"/>
                          <a:cs typeface="Times New Roman" pitchFamily="18" charset="0"/>
                        </a:rPr>
                        <a:t>5</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2,59</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309</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162</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52,4</a:t>
                      </a:r>
                      <a:endParaRPr lang="ru-RU" sz="1600" b="1" dirty="0">
                        <a:solidFill>
                          <a:srgbClr val="002060"/>
                        </a:solidFill>
                        <a:latin typeface="Times New Roman" pitchFamily="18" charset="0"/>
                        <a:cs typeface="Times New Roman" pitchFamily="18" charset="0"/>
                      </a:endParaRPr>
                    </a:p>
                  </a:txBody>
                  <a:tcPr/>
                </a:tc>
              </a:tr>
              <a:tr h="370840">
                <a:tc>
                  <a:txBody>
                    <a:bodyPr/>
                    <a:lstStyle/>
                    <a:p>
                      <a:pPr algn="ctr"/>
                      <a:r>
                        <a:rPr lang="ru-RU" sz="1600" b="1" dirty="0" smtClean="0">
                          <a:solidFill>
                            <a:srgbClr val="002060"/>
                          </a:solidFill>
                          <a:latin typeface="Times New Roman" pitchFamily="18" charset="0"/>
                          <a:cs typeface="Times New Roman" pitchFamily="18" charset="0"/>
                        </a:rPr>
                        <a:t>10</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5,47</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2,87*10</a:t>
                      </a:r>
                      <a:r>
                        <a:rPr lang="ru-RU" sz="1600" b="1" baseline="30000" dirty="0" smtClean="0">
                          <a:solidFill>
                            <a:srgbClr val="002060"/>
                          </a:solidFill>
                          <a:latin typeface="Times New Roman" pitchFamily="18" charset="0"/>
                          <a:cs typeface="Times New Roman" pitchFamily="18" charset="0"/>
                        </a:rPr>
                        <a:t>3</a:t>
                      </a:r>
                      <a:endParaRPr lang="ru-RU" sz="1600" b="1" baseline="30000"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812</a:t>
                      </a:r>
                      <a:endParaRPr lang="ru-RU" sz="1600" b="1" dirty="0">
                        <a:solidFill>
                          <a:srgbClr val="002060"/>
                        </a:solidFill>
                        <a:latin typeface="Times New Roman" pitchFamily="18" charset="0"/>
                        <a:cs typeface="Times New Roman" pitchFamily="18" charset="0"/>
                      </a:endParaRPr>
                    </a:p>
                  </a:txBody>
                  <a:tcPr/>
                </a:tc>
                <a:tc>
                  <a:txBody>
                    <a:bodyPr/>
                    <a:lstStyle/>
                    <a:p>
                      <a:pPr algn="ctr"/>
                      <a:r>
                        <a:rPr lang="ru-RU" sz="1600" b="1" dirty="0" smtClean="0">
                          <a:solidFill>
                            <a:srgbClr val="002060"/>
                          </a:solidFill>
                          <a:latin typeface="Times New Roman" pitchFamily="18" charset="0"/>
                          <a:cs typeface="Times New Roman" pitchFamily="18" charset="0"/>
                        </a:rPr>
                        <a:t>28,3</a:t>
                      </a:r>
                      <a:endParaRPr lang="ru-RU" sz="1600" b="1" dirty="0">
                        <a:solidFill>
                          <a:srgbClr val="002060"/>
                        </a:solidFill>
                        <a:latin typeface="Times New Roman" pitchFamily="18" charset="0"/>
                        <a:cs typeface="Times New Roman" pitchFamily="18" charset="0"/>
                      </a:endParaRPr>
                    </a:p>
                  </a:txBody>
                  <a:tcPr/>
                </a:tc>
              </a:tr>
              <a:tr h="370840">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18</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10,08</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1,79*10</a:t>
                      </a:r>
                      <a:r>
                        <a:rPr lang="ru-RU" sz="1600" b="1" baseline="30000" dirty="0" smtClean="0">
                          <a:solidFill>
                            <a:srgbClr val="002060"/>
                          </a:solidFill>
                          <a:latin typeface="Times New Roman" pitchFamily="18" charset="0"/>
                          <a:cs typeface="Times New Roman" pitchFamily="18" charset="0"/>
                        </a:rPr>
                        <a:t>4</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2,89*10</a:t>
                      </a:r>
                      <a:r>
                        <a:rPr lang="ru-RU" sz="1600" b="1" baseline="30000" dirty="0" smtClean="0">
                          <a:solidFill>
                            <a:srgbClr val="002060"/>
                          </a:solidFill>
                          <a:latin typeface="Times New Roman" pitchFamily="18" charset="0"/>
                          <a:cs typeface="Times New Roman" pitchFamily="18" charset="0"/>
                        </a:rPr>
                        <a:t>3</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16,1</a:t>
                      </a:r>
                    </a:p>
                  </a:txBody>
                  <a:tcPr/>
                </a:tc>
              </a:tr>
              <a:tr h="370840">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25</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14,11</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4,09*10</a:t>
                      </a:r>
                      <a:r>
                        <a:rPr lang="ru-RU" sz="1600" b="1" baseline="30000" dirty="0" smtClean="0">
                          <a:solidFill>
                            <a:srgbClr val="002060"/>
                          </a:solidFill>
                          <a:latin typeface="Times New Roman" pitchFamily="18" charset="0"/>
                          <a:cs typeface="Times New Roman" pitchFamily="18" charset="0"/>
                        </a:rPr>
                        <a:t>4</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5,76*10</a:t>
                      </a:r>
                      <a:r>
                        <a:rPr lang="ru-RU" sz="1600" b="1" baseline="30000" dirty="0" smtClean="0">
                          <a:solidFill>
                            <a:srgbClr val="002060"/>
                          </a:solidFill>
                          <a:latin typeface="Times New Roman" pitchFamily="18" charset="0"/>
                          <a:cs typeface="Times New Roman" pitchFamily="18" charset="0"/>
                        </a:rPr>
                        <a:t>3</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11,7</a:t>
                      </a:r>
                    </a:p>
                  </a:txBody>
                  <a:tcPr/>
                </a:tc>
              </a:tr>
              <a:tr h="419430">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50</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28,51</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ru-RU" sz="1600" b="1" kern="1200" dirty="0" smtClean="0">
                          <a:solidFill>
                            <a:srgbClr val="002060"/>
                          </a:solidFill>
                          <a:latin typeface="Times New Roman" pitchFamily="18" charset="0"/>
                          <a:ea typeface="+mn-ea"/>
                          <a:cs typeface="Times New Roman" pitchFamily="18" charset="0"/>
                        </a:rPr>
                        <a:t>4,04*10</a:t>
                      </a:r>
                      <a:r>
                        <a:rPr lang="ru-RU" sz="1600" b="1" baseline="30000" dirty="0" smtClean="0">
                          <a:solidFill>
                            <a:srgbClr val="002060"/>
                          </a:solidFill>
                          <a:latin typeface="Times New Roman" pitchFamily="18" charset="0"/>
                          <a:cs typeface="Times New Roman" pitchFamily="18" charset="0"/>
                        </a:rPr>
                        <a:t>5</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2,40*10</a:t>
                      </a:r>
                      <a:r>
                        <a:rPr lang="ru-RU" sz="1600" b="1" baseline="30000" dirty="0" smtClean="0">
                          <a:solidFill>
                            <a:srgbClr val="002060"/>
                          </a:solidFill>
                          <a:latin typeface="Times New Roman" pitchFamily="18" charset="0"/>
                          <a:cs typeface="Times New Roman" pitchFamily="18" charset="0"/>
                        </a:rPr>
                        <a:t>4</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5,9</a:t>
                      </a:r>
                    </a:p>
                  </a:txBody>
                  <a:tcPr/>
                </a:tc>
              </a:tr>
              <a:tr h="370840">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100</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57,31</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3,28*10</a:t>
                      </a:r>
                      <a:r>
                        <a:rPr lang="ru-RU" sz="1600" b="1" baseline="30000" dirty="0" smtClean="0">
                          <a:solidFill>
                            <a:srgbClr val="002060"/>
                          </a:solidFill>
                          <a:latin typeface="Times New Roman" pitchFamily="18" charset="0"/>
                          <a:cs typeface="Times New Roman" pitchFamily="18" charset="0"/>
                        </a:rPr>
                        <a:t>6</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9,80*10</a:t>
                      </a:r>
                      <a:r>
                        <a:rPr lang="ru-RU" sz="1600" b="1" baseline="30000" dirty="0" smtClean="0">
                          <a:solidFill>
                            <a:srgbClr val="002060"/>
                          </a:solidFill>
                          <a:latin typeface="Times New Roman" pitchFamily="18" charset="0"/>
                          <a:cs typeface="Times New Roman" pitchFamily="18" charset="0"/>
                        </a:rPr>
                        <a:t>4</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3,0</a:t>
                      </a:r>
                    </a:p>
                  </a:txBody>
                  <a:tcPr/>
                </a:tc>
              </a:tr>
              <a:tr h="370840">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150</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86,11</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1,11*10</a:t>
                      </a:r>
                      <a:r>
                        <a:rPr lang="ru-RU" sz="1600" b="1" baseline="30000" dirty="0" smtClean="0">
                          <a:solidFill>
                            <a:srgbClr val="002060"/>
                          </a:solidFill>
                          <a:latin typeface="Times New Roman" pitchFamily="18" charset="0"/>
                          <a:cs typeface="Times New Roman" pitchFamily="18" charset="0"/>
                        </a:rPr>
                        <a:t>7</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2,22*10</a:t>
                      </a:r>
                      <a:r>
                        <a:rPr lang="ru-RU" sz="1600" b="1" baseline="30000" dirty="0" smtClean="0">
                          <a:solidFill>
                            <a:srgbClr val="002060"/>
                          </a:solidFill>
                          <a:latin typeface="Times New Roman" pitchFamily="18" charset="0"/>
                          <a:cs typeface="Times New Roman" pitchFamily="18" charset="0"/>
                        </a:rPr>
                        <a:t>5</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2,0</a:t>
                      </a:r>
                    </a:p>
                  </a:txBody>
                  <a:tcPr/>
                </a:tc>
              </a:tr>
              <a:tr h="370840">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180</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103,39</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1,93*10</a:t>
                      </a:r>
                      <a:r>
                        <a:rPr lang="ru-RU" sz="1600" b="1" baseline="30000" dirty="0" smtClean="0">
                          <a:solidFill>
                            <a:srgbClr val="002060"/>
                          </a:solidFill>
                          <a:latin typeface="Times New Roman" pitchFamily="18" charset="0"/>
                          <a:cs typeface="Times New Roman" pitchFamily="18" charset="0"/>
                        </a:rPr>
                        <a:t>7</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3,20*10</a:t>
                      </a:r>
                      <a:r>
                        <a:rPr lang="ru-RU" sz="1600" b="1" baseline="30000" dirty="0" smtClean="0">
                          <a:solidFill>
                            <a:srgbClr val="002060"/>
                          </a:solidFill>
                          <a:latin typeface="Times New Roman" pitchFamily="18" charset="0"/>
                          <a:cs typeface="Times New Roman" pitchFamily="18" charset="0"/>
                        </a:rPr>
                        <a:t>5</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1,7</a:t>
                      </a:r>
                    </a:p>
                  </a:txBody>
                  <a:tcPr/>
                </a:tc>
              </a:tr>
              <a:tr h="370840">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200</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114,94</a:t>
                      </a: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2,65*10</a:t>
                      </a:r>
                      <a:r>
                        <a:rPr lang="ru-RU" sz="1600" b="1" baseline="30000" dirty="0" smtClean="0">
                          <a:solidFill>
                            <a:srgbClr val="002060"/>
                          </a:solidFill>
                          <a:latin typeface="Times New Roman" pitchFamily="18" charset="0"/>
                          <a:cs typeface="Times New Roman" pitchFamily="18" charset="0"/>
                        </a:rPr>
                        <a:t>7</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3,96*10</a:t>
                      </a:r>
                      <a:r>
                        <a:rPr lang="ru-RU" sz="1600" b="1" baseline="30000" dirty="0" smtClean="0">
                          <a:solidFill>
                            <a:srgbClr val="002060"/>
                          </a:solidFill>
                          <a:latin typeface="Times New Roman" pitchFamily="18" charset="0"/>
                          <a:cs typeface="Times New Roman" pitchFamily="18" charset="0"/>
                        </a:rPr>
                        <a:t>5</a:t>
                      </a:r>
                      <a:endParaRPr kumimoji="0" lang="ru-RU" sz="1600" b="1" kern="1200" dirty="0" smtClean="0">
                        <a:solidFill>
                          <a:srgbClr val="002060"/>
                        </a:solidFill>
                        <a:latin typeface="Times New Roman" pitchFamily="18" charset="0"/>
                        <a:ea typeface="+mn-ea"/>
                        <a:cs typeface="Times New Roman" pitchFamily="18" charset="0"/>
                      </a:endParaRPr>
                    </a:p>
                  </a:txBody>
                  <a:tcPr/>
                </a:tc>
                <a:tc>
                  <a:txBody>
                    <a:bodyPr/>
                    <a:lstStyle/>
                    <a:p>
                      <a:pPr marL="0" algn="ctr" rtl="0" eaLnBrk="1" latinLnBrk="0" hangingPunct="1"/>
                      <a:r>
                        <a:rPr kumimoji="0" lang="ru-RU" sz="1600" b="1" kern="1200" dirty="0" smtClean="0">
                          <a:solidFill>
                            <a:srgbClr val="002060"/>
                          </a:solidFill>
                          <a:latin typeface="Times New Roman" pitchFamily="18" charset="0"/>
                          <a:ea typeface="+mn-ea"/>
                          <a:cs typeface="Times New Roman" pitchFamily="18" charset="0"/>
                        </a:rPr>
                        <a:t>1,5</a:t>
                      </a:r>
                    </a:p>
                  </a:txBody>
                  <a:tcPr/>
                </a:tc>
              </a:tr>
            </a:tbl>
          </a:graphicData>
        </a:graphic>
      </p:graphicFrame>
      <p:sp>
        <p:nvSpPr>
          <p:cNvPr id="5" name="Номер слайда 4"/>
          <p:cNvSpPr>
            <a:spLocks noGrp="1"/>
          </p:cNvSpPr>
          <p:nvPr>
            <p:ph type="sldNum" sz="quarter" idx="12"/>
          </p:nvPr>
        </p:nvSpPr>
        <p:spPr/>
        <p:txBody>
          <a:bodyPr/>
          <a:lstStyle/>
          <a:p>
            <a:fld id="{92920CB7-74FE-4C01-904D-B388C3BC781C}" type="slidenum">
              <a:rPr lang="ru-RU" smtClean="0"/>
              <a:pPr/>
              <a:t>42</a:t>
            </a:fld>
            <a:endParaRPr lang="ru-RU"/>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610244"/>
          </a:xfrm>
        </p:spPr>
        <p:txBody>
          <a:bodyPr>
            <a:normAutofit lnSpcReduction="10000"/>
          </a:bodyPr>
          <a:lstStyle/>
          <a:p>
            <a:pPr algn="just">
              <a:lnSpc>
                <a:spcPct val="110000"/>
              </a:lnSpc>
            </a:pPr>
            <a:r>
              <a:rPr lang="en-US" sz="2400" dirty="0" smtClean="0">
                <a:solidFill>
                  <a:srgbClr val="002060"/>
                </a:solidFill>
                <a:latin typeface="Times New Roman" pitchFamily="18" charset="0"/>
                <a:cs typeface="Times New Roman" pitchFamily="18" charset="0"/>
              </a:rPr>
              <a:t>2</a:t>
            </a:r>
            <a:r>
              <a:rPr lang="ru-RU" sz="2400" dirty="0" smtClean="0">
                <a:solidFill>
                  <a:srgbClr val="002060"/>
                </a:solidFill>
                <a:latin typeface="Times New Roman" pitchFamily="18" charset="0"/>
                <a:cs typeface="Times New Roman" pitchFamily="18" charset="0"/>
              </a:rPr>
              <a:t>. </a:t>
            </a:r>
            <a:r>
              <a:rPr lang="ru-RU" sz="2400" u="sng" dirty="0" smtClean="0">
                <a:solidFill>
                  <a:srgbClr val="002060"/>
                </a:solidFill>
                <a:latin typeface="Times New Roman" pitchFamily="18" charset="0"/>
                <a:cs typeface="Times New Roman" pitchFamily="18" charset="0"/>
              </a:rPr>
              <a:t>При переходе вещества в </a:t>
            </a:r>
            <a:r>
              <a:rPr lang="ru-RU" sz="2400" u="sng" dirty="0" err="1" smtClean="0">
                <a:solidFill>
                  <a:srgbClr val="002060"/>
                </a:solidFill>
                <a:latin typeface="Times New Roman" pitchFamily="18" charset="0"/>
                <a:cs typeface="Times New Roman" pitchFamily="18" charset="0"/>
              </a:rPr>
              <a:t>наносостояние</a:t>
            </a:r>
            <a:r>
              <a:rPr lang="ru-RU" sz="2400" u="sng" dirty="0" smtClean="0">
                <a:solidFill>
                  <a:srgbClr val="002060"/>
                </a:solidFill>
                <a:latin typeface="Times New Roman" pitchFamily="18" charset="0"/>
                <a:cs typeface="Times New Roman" pitchFamily="18" charset="0"/>
              </a:rPr>
              <a:t> появляются </a:t>
            </a:r>
            <a:r>
              <a:rPr lang="ru-RU" sz="2400" b="1" u="sng" dirty="0" smtClean="0">
                <a:solidFill>
                  <a:srgbClr val="002060"/>
                </a:solidFill>
                <a:latin typeface="Times New Roman" pitchFamily="18" charset="0"/>
                <a:cs typeface="Times New Roman" pitchFamily="18" charset="0"/>
              </a:rPr>
              <a:t>размерные эффекты</a:t>
            </a:r>
            <a:r>
              <a:rPr lang="ru-RU" sz="2400" u="sng" dirty="0" smtClean="0">
                <a:solidFill>
                  <a:srgbClr val="002060"/>
                </a:solidFill>
                <a:latin typeface="Times New Roman" pitchFamily="18" charset="0"/>
                <a:cs typeface="Times New Roman" pitchFamily="18" charset="0"/>
              </a:rPr>
              <a:t>, которые возникают когда размер объекта становится сопоставим с каким-то параметром вещества, оказывающим значительное влияние на его свойства (длина свободного пробега заряженных частиц вещества, диффузная длина, диаметр траекторий скольжения дислокаций в кристаллических структурах).</a:t>
            </a:r>
          </a:p>
          <a:p>
            <a:pPr algn="just">
              <a:lnSpc>
                <a:spcPct val="110000"/>
              </a:lnSpc>
            </a:pPr>
            <a:r>
              <a:rPr lang="ru-RU" sz="2400" dirty="0" smtClean="0">
                <a:solidFill>
                  <a:srgbClr val="002060"/>
                </a:solidFill>
              </a:rPr>
              <a:t>Например,</a:t>
            </a:r>
            <a:br>
              <a:rPr lang="ru-RU" sz="2400" dirty="0" smtClean="0">
                <a:solidFill>
                  <a:srgbClr val="002060"/>
                </a:solidFill>
              </a:rPr>
            </a:br>
            <a:r>
              <a:rPr lang="ru-RU" sz="2400" dirty="0" err="1" smtClean="0">
                <a:solidFill>
                  <a:srgbClr val="002060"/>
                </a:solidFill>
              </a:rPr>
              <a:t>электросопротивление</a:t>
            </a:r>
            <a:r>
              <a:rPr lang="ru-RU" sz="2400" dirty="0" smtClean="0">
                <a:solidFill>
                  <a:srgbClr val="002060"/>
                </a:solidFill>
              </a:rPr>
              <a:t> вещества возникает в результате рассеяния электронов проводимости на колеблющихся атомах или примесях. Оно характеризуется длиной свободного пробега, то есть средним расстоянием, пролетаемым электроном между двумя отклонениями от прямолинейной траектории.</a:t>
            </a:r>
            <a:endParaRPr lang="ru-RU" sz="2400" dirty="0">
              <a:solidFill>
                <a:srgbClr val="002060"/>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43</a:t>
            </a:fld>
            <a:endParaRPr lang="ru-RU"/>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42984"/>
            <a:ext cx="8229600" cy="5181616"/>
          </a:xfrm>
        </p:spPr>
        <p:txBody>
          <a:bodyPr/>
          <a:lstStyle/>
          <a:p>
            <a:pPr algn="just"/>
            <a:r>
              <a:rPr lang="ru-RU" dirty="0" smtClean="0">
                <a:solidFill>
                  <a:srgbClr val="002060"/>
                </a:solidFill>
              </a:rPr>
              <a:t>3. При переходе вещества в </a:t>
            </a:r>
            <a:r>
              <a:rPr lang="ru-RU" dirty="0" err="1" smtClean="0">
                <a:solidFill>
                  <a:srgbClr val="002060"/>
                </a:solidFill>
              </a:rPr>
              <a:t>наносостояние</a:t>
            </a:r>
            <a:r>
              <a:rPr lang="ru-RU" dirty="0" smtClean="0">
                <a:solidFill>
                  <a:srgbClr val="002060"/>
                </a:solidFill>
              </a:rPr>
              <a:t> появляются </a:t>
            </a:r>
            <a:r>
              <a:rPr lang="ru-RU" b="1" u="sng" dirty="0" err="1" smtClean="0">
                <a:solidFill>
                  <a:srgbClr val="002060"/>
                </a:solidFill>
              </a:rPr>
              <a:t>квантоворазмерные</a:t>
            </a:r>
            <a:r>
              <a:rPr lang="ru-RU" b="1" u="sng" dirty="0" smtClean="0">
                <a:solidFill>
                  <a:srgbClr val="002060"/>
                </a:solidFill>
              </a:rPr>
              <a:t> эффекты</a:t>
            </a:r>
            <a:r>
              <a:rPr lang="ru-RU" dirty="0" smtClean="0">
                <a:solidFill>
                  <a:srgbClr val="002060"/>
                </a:solidFill>
              </a:rPr>
              <a:t>  (квантово-механические), которые возникают когда размер объекта становится сопоставим с таким параметром вещества как длина волны де Бройля:</a:t>
            </a:r>
          </a:p>
          <a:p>
            <a:pPr algn="just"/>
            <a:endParaRPr lang="ru-RU" dirty="0" smtClean="0">
              <a:solidFill>
                <a:srgbClr val="002060"/>
              </a:solidFill>
            </a:endParaRPr>
          </a:p>
          <a:p>
            <a:pPr algn="just"/>
            <a:endParaRPr lang="ru-RU" dirty="0" smtClean="0">
              <a:solidFill>
                <a:srgbClr val="002060"/>
              </a:solidFill>
            </a:endParaRPr>
          </a:p>
          <a:p>
            <a:pPr algn="just"/>
            <a:r>
              <a:rPr lang="ru-RU" sz="2400" dirty="0" smtClean="0">
                <a:solidFill>
                  <a:srgbClr val="002060"/>
                </a:solidFill>
                <a:latin typeface="Times New Roman" pitchFamily="18" charset="0"/>
                <a:cs typeface="Times New Roman" pitchFamily="18" charset="0"/>
              </a:rPr>
              <a:t>где </a:t>
            </a:r>
            <a:r>
              <a:rPr lang="en-US" sz="2400" dirty="0" smtClean="0">
                <a:solidFill>
                  <a:srgbClr val="002060"/>
                </a:solidFill>
                <a:latin typeface="Times New Roman" pitchFamily="18" charset="0"/>
                <a:cs typeface="Times New Roman" pitchFamily="18" charset="0"/>
              </a:rPr>
              <a:t>h=6.625*10</a:t>
            </a:r>
            <a:r>
              <a:rPr lang="en-US" sz="2400" baseline="30000" dirty="0" smtClean="0">
                <a:solidFill>
                  <a:srgbClr val="002060"/>
                </a:solidFill>
                <a:latin typeface="Times New Roman" pitchFamily="18" charset="0"/>
                <a:cs typeface="Times New Roman" pitchFamily="18" charset="0"/>
              </a:rPr>
              <a:t>-34</a:t>
            </a:r>
            <a:r>
              <a:rPr lang="en-US" sz="2400" dirty="0" smtClean="0">
                <a:solidFill>
                  <a:srgbClr val="002060"/>
                </a:solidFill>
                <a:latin typeface="Times New Roman" pitchFamily="18" charset="0"/>
                <a:cs typeface="Times New Roman" pitchFamily="18" charset="0"/>
              </a:rPr>
              <a:t> </a:t>
            </a:r>
            <a:r>
              <a:rPr lang="ru-RU" sz="2400" dirty="0" smtClean="0">
                <a:solidFill>
                  <a:srgbClr val="002060"/>
                </a:solidFill>
                <a:latin typeface="Times New Roman" pitchFamily="18" charset="0"/>
                <a:cs typeface="Times New Roman" pitchFamily="18" charset="0"/>
              </a:rPr>
              <a:t>Дж*с – постоянная Планка;</a:t>
            </a:r>
          </a:p>
          <a:p>
            <a:pPr algn="just"/>
            <a:r>
              <a:rPr lang="en-US" sz="2400" dirty="0" smtClean="0">
                <a:solidFill>
                  <a:srgbClr val="002060"/>
                </a:solidFill>
                <a:latin typeface="Times New Roman" pitchFamily="18" charset="0"/>
                <a:cs typeface="Times New Roman" pitchFamily="18" charset="0"/>
              </a:rPr>
              <a:t>m, </a:t>
            </a:r>
            <a:r>
              <a:rPr lang="el-GR" sz="2400" dirty="0" smtClean="0">
                <a:solidFill>
                  <a:srgbClr val="002060"/>
                </a:solidFill>
                <a:latin typeface="Times New Roman" pitchFamily="18" charset="0"/>
                <a:cs typeface="Times New Roman" pitchFamily="18" charset="0"/>
              </a:rPr>
              <a:t>ν</a:t>
            </a:r>
            <a:r>
              <a:rPr lang="en-US" sz="2400" dirty="0" smtClean="0">
                <a:solidFill>
                  <a:srgbClr val="002060"/>
                </a:solidFill>
                <a:latin typeface="Times New Roman" pitchFamily="18" charset="0"/>
                <a:cs typeface="Times New Roman" pitchFamily="18" charset="0"/>
              </a:rPr>
              <a:t>, E –</a:t>
            </a:r>
            <a:r>
              <a:rPr lang="ru-RU" sz="2400" dirty="0" smtClean="0">
                <a:solidFill>
                  <a:srgbClr val="002060"/>
                </a:solidFill>
                <a:latin typeface="Times New Roman" pitchFamily="18" charset="0"/>
                <a:cs typeface="Times New Roman" pitchFamily="18" charset="0"/>
              </a:rPr>
              <a:t> эффективная масса, скорость и кинетическая энергия электрона, соответственно.</a:t>
            </a:r>
          </a:p>
          <a:p>
            <a:pPr algn="just"/>
            <a:endParaRPr lang="ru-RU" dirty="0" smtClean="0">
              <a:solidFill>
                <a:srgbClr val="002060"/>
              </a:solidFill>
            </a:endParaRPr>
          </a:p>
          <a:p>
            <a:pPr algn="just"/>
            <a:endParaRPr lang="ru-RU" dirty="0" smtClean="0">
              <a:solidFill>
                <a:srgbClr val="002060"/>
              </a:solidFill>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44</a:t>
            </a:fld>
            <a:endParaRPr lang="ru-RU"/>
          </a:p>
        </p:txBody>
      </p:sp>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40961"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286116" y="3429000"/>
            <a:ext cx="2643206" cy="769291"/>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681682"/>
          </a:xfrm>
        </p:spPr>
        <p:txBody>
          <a:bodyPr/>
          <a:lstStyle/>
          <a:p>
            <a:pPr algn="just"/>
            <a:r>
              <a:rPr lang="ru-RU" dirty="0" smtClean="0">
                <a:solidFill>
                  <a:srgbClr val="002060"/>
                </a:solidFill>
                <a:latin typeface="Times New Roman" pitchFamily="18" charset="0"/>
                <a:cs typeface="Times New Roman" pitchFamily="18" charset="0"/>
              </a:rPr>
              <a:t>Путем введения эффективной массы </a:t>
            </a:r>
            <a:r>
              <a:rPr lang="en-US" dirty="0" smtClean="0">
                <a:solidFill>
                  <a:srgbClr val="002060"/>
                </a:solidFill>
                <a:latin typeface="Times New Roman" pitchFamily="18" charset="0"/>
                <a:cs typeface="Times New Roman" pitchFamily="18" charset="0"/>
              </a:rPr>
              <a:t>m</a:t>
            </a:r>
            <a:r>
              <a:rPr lang="ru-RU" dirty="0" smtClean="0">
                <a:solidFill>
                  <a:srgbClr val="002060"/>
                </a:solidFill>
                <a:latin typeface="Times New Roman" pitchFamily="18" charset="0"/>
                <a:cs typeface="Times New Roman" pitchFamily="18" charset="0"/>
              </a:rPr>
              <a:t> учитывается влияние атомов кристаллической структуры на движение электрона. В металлах эффективная масса электрона мало отличается от его массы покоя (</a:t>
            </a:r>
            <a:r>
              <a:rPr lang="en-US" dirty="0" smtClean="0">
                <a:solidFill>
                  <a:srgbClr val="002060"/>
                </a:solidFill>
                <a:latin typeface="Times New Roman" pitchFamily="18" charset="0"/>
                <a:cs typeface="Times New Roman" pitchFamily="18" charset="0"/>
              </a:rPr>
              <a:t>m≈ m</a:t>
            </a:r>
            <a:r>
              <a:rPr lang="ru-RU" baseline="-25000" dirty="0" smtClean="0">
                <a:solidFill>
                  <a:srgbClr val="002060"/>
                </a:solidFill>
                <a:latin typeface="Times New Roman" pitchFamily="18" charset="0"/>
                <a:cs typeface="Times New Roman" pitchFamily="18" charset="0"/>
              </a:rPr>
              <a:t>0</a:t>
            </a:r>
            <a:r>
              <a:rPr lang="ru-RU" dirty="0" smtClean="0">
                <a:solidFill>
                  <a:srgbClr val="002060"/>
                </a:solidFill>
                <a:latin typeface="Times New Roman" pitchFamily="18" charset="0"/>
                <a:cs typeface="Times New Roman" pitchFamily="18" charset="0"/>
              </a:rPr>
              <a:t>=9,1*10</a:t>
            </a:r>
            <a:r>
              <a:rPr lang="ru-RU" baseline="30000" dirty="0" smtClean="0">
                <a:solidFill>
                  <a:srgbClr val="002060"/>
                </a:solidFill>
                <a:latin typeface="Times New Roman" pitchFamily="18" charset="0"/>
                <a:cs typeface="Times New Roman" pitchFamily="18" charset="0"/>
              </a:rPr>
              <a:t>-31</a:t>
            </a:r>
            <a:r>
              <a:rPr lang="ru-RU" dirty="0" smtClean="0">
                <a:solidFill>
                  <a:srgbClr val="002060"/>
                </a:solidFill>
                <a:latin typeface="Times New Roman" pitchFamily="18" charset="0"/>
                <a:cs typeface="Times New Roman" pitchFamily="18" charset="0"/>
              </a:rPr>
              <a:t> кг), но в полупроводниках этот параметр может изменяться в достаточно широких пределах  (например, для </a:t>
            </a:r>
            <a:r>
              <a:rPr lang="en-US" dirty="0" smtClean="0">
                <a:solidFill>
                  <a:srgbClr val="002060"/>
                </a:solidFill>
                <a:latin typeface="Times New Roman" pitchFamily="18" charset="0"/>
                <a:cs typeface="Times New Roman" pitchFamily="18" charset="0"/>
              </a:rPr>
              <a:t>Si m=0.92 m</a:t>
            </a:r>
            <a:r>
              <a:rPr lang="ru-RU" baseline="-25000" dirty="0" smtClean="0">
                <a:solidFill>
                  <a:srgbClr val="002060"/>
                </a:solidFill>
                <a:latin typeface="Times New Roman" pitchFamily="18" charset="0"/>
                <a:cs typeface="Times New Roman" pitchFamily="18" charset="0"/>
              </a:rPr>
              <a:t>0</a:t>
            </a:r>
            <a:r>
              <a:rPr lang="ru-RU" dirty="0" smtClean="0">
                <a:solidFill>
                  <a:srgbClr val="002060"/>
                </a:solidFill>
                <a:latin typeface="Times New Roman" pitchFamily="18" charset="0"/>
                <a:cs typeface="Times New Roman" pitchFamily="18" charset="0"/>
              </a:rPr>
              <a:t>, а для</a:t>
            </a:r>
            <a:r>
              <a:rPr lang="en-US" dirty="0" smtClean="0">
                <a:solidFill>
                  <a:srgbClr val="002060"/>
                </a:solidFill>
                <a:latin typeface="Times New Roman" pitchFamily="18" charset="0"/>
                <a:cs typeface="Times New Roman" pitchFamily="18" charset="0"/>
              </a:rPr>
              <a:t>  </a:t>
            </a:r>
            <a:r>
              <a:rPr lang="en-US" dirty="0" err="1" smtClean="0">
                <a:solidFill>
                  <a:srgbClr val="002060"/>
                </a:solidFill>
                <a:latin typeface="Times New Roman" pitchFamily="18" charset="0"/>
                <a:cs typeface="Times New Roman" pitchFamily="18" charset="0"/>
              </a:rPr>
              <a:t>GaAs</a:t>
            </a:r>
            <a:r>
              <a:rPr lang="en-US" dirty="0" smtClean="0">
                <a:solidFill>
                  <a:srgbClr val="002060"/>
                </a:solidFill>
                <a:latin typeface="Times New Roman" pitchFamily="18" charset="0"/>
                <a:cs typeface="Times New Roman" pitchFamily="18" charset="0"/>
              </a:rPr>
              <a:t> - m=0.07 m</a:t>
            </a:r>
            <a:r>
              <a:rPr lang="ru-RU" baseline="-25000" dirty="0" smtClean="0">
                <a:solidFill>
                  <a:srgbClr val="002060"/>
                </a:solidFill>
                <a:latin typeface="Times New Roman" pitchFamily="18" charset="0"/>
                <a:cs typeface="Times New Roman" pitchFamily="18" charset="0"/>
              </a:rPr>
              <a:t>0</a:t>
            </a:r>
            <a:r>
              <a:rPr lang="ru-RU" dirty="0" smtClean="0">
                <a:solidFill>
                  <a:srgbClr val="002060"/>
                </a:solidFill>
                <a:latin typeface="Times New Roman" pitchFamily="18" charset="0"/>
                <a:cs typeface="Times New Roman" pitchFamily="18" charset="0"/>
              </a:rPr>
              <a:t>).</a:t>
            </a:r>
            <a:endParaRPr lang="ru-RU" dirty="0">
              <a:solidFill>
                <a:srgbClr val="002060"/>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p:txBody>
          <a:bodyPr/>
          <a:lstStyle/>
          <a:p>
            <a:pPr algn="ctr"/>
            <a:r>
              <a:rPr lang="ru-RU" dirty="0" err="1" smtClean="0"/>
              <a:t>Пустовая</a:t>
            </a:r>
            <a:r>
              <a:rPr lang="ru-RU" dirty="0" smtClean="0"/>
              <a:t> Л.Е.</a:t>
            </a:r>
            <a:endParaRPr lang="ru-RU" dirty="0"/>
          </a:p>
        </p:txBody>
      </p:sp>
      <p:sp>
        <p:nvSpPr>
          <p:cNvPr id="5" name="Номер слайда 4"/>
          <p:cNvSpPr>
            <a:spLocks noGrp="1"/>
          </p:cNvSpPr>
          <p:nvPr>
            <p:ph type="sldNum" sz="quarter" idx="12"/>
          </p:nvPr>
        </p:nvSpPr>
        <p:spPr/>
        <p:txBody>
          <a:bodyPr/>
          <a:lstStyle/>
          <a:p>
            <a:fld id="{92920CB7-74FE-4C01-904D-B388C3BC781C}" type="slidenum">
              <a:rPr lang="ru-RU" smtClean="0"/>
              <a:pPr/>
              <a:t>45</a:t>
            </a:fld>
            <a:endParaRPr lang="ru-RU"/>
          </a:p>
        </p:txBody>
      </p:sp>
      <p:pic>
        <p:nvPicPr>
          <p:cNvPr id="6" name="Рисунок 5" descr="photonic01.jpg"/>
          <p:cNvPicPr>
            <a:picLocks noChangeAspect="1"/>
          </p:cNvPicPr>
          <p:nvPr/>
        </p:nvPicPr>
        <p:blipFill>
          <a:blip r:embed="rId2" cstate="print"/>
          <a:stretch>
            <a:fillRect/>
          </a:stretch>
        </p:blipFill>
        <p:spPr>
          <a:xfrm>
            <a:off x="857224" y="3571876"/>
            <a:ext cx="3810458" cy="2786058"/>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571480"/>
            <a:ext cx="8572560" cy="5753120"/>
          </a:xfrm>
        </p:spPr>
        <p:txBody>
          <a:bodyPr>
            <a:normAutofit/>
          </a:bodyPr>
          <a:lstStyle/>
          <a:p>
            <a:pPr algn="just"/>
            <a:r>
              <a:rPr lang="ru-RU" sz="2200" dirty="0" smtClean="0">
                <a:solidFill>
                  <a:srgbClr val="002060"/>
                </a:solidFill>
              </a:rPr>
              <a:t>Помимо эффективной массы, электроны, движущиеся в металлах и полупроводниках, существенно отличаются по энергии. Для металлов электронный газ является вырожденным при температурах ниже температуры плавления, и в переносе заряда участвуют только электроны с энергиями, близкими к уровню </a:t>
            </a:r>
            <a:r>
              <a:rPr lang="ru-RU" sz="2200" dirty="0" smtClean="0">
                <a:solidFill>
                  <a:srgbClr val="002060"/>
                </a:solidFill>
                <a:latin typeface="Times New Roman" pitchFamily="18" charset="0"/>
                <a:cs typeface="Times New Roman" pitchFamily="18" charset="0"/>
              </a:rPr>
              <a:t>Ферми (Е≈5 эВ). Для полупроводников при комнатной температуре Е≈0,026 эВ. </a:t>
            </a:r>
          </a:p>
          <a:p>
            <a:pPr algn="just"/>
            <a:r>
              <a:rPr lang="ru-RU" sz="2200" dirty="0" smtClean="0">
                <a:solidFill>
                  <a:srgbClr val="002060"/>
                </a:solidFill>
                <a:latin typeface="Times New Roman" pitchFamily="18" charset="0"/>
                <a:cs typeface="Times New Roman" pitchFamily="18" charset="0"/>
              </a:rPr>
              <a:t>В результате для металлов получим </a:t>
            </a:r>
            <a:r>
              <a:rPr lang="el-GR" sz="2200" dirty="0" smtClean="0">
                <a:solidFill>
                  <a:srgbClr val="002060"/>
                </a:solidFill>
                <a:latin typeface="Arial"/>
                <a:cs typeface="Arial"/>
              </a:rPr>
              <a:t>λ</a:t>
            </a:r>
            <a:r>
              <a:rPr lang="ru-RU" sz="2200" dirty="0" smtClean="0">
                <a:solidFill>
                  <a:srgbClr val="002060"/>
                </a:solidFill>
                <a:latin typeface="Times New Roman" pitchFamily="18" charset="0"/>
                <a:cs typeface="Times New Roman" pitchFamily="18" charset="0"/>
              </a:rPr>
              <a:t>≈0,055 нм, т.е. значение близкое к постоянной кристаллической решетки. Поэтому в случае металлов </a:t>
            </a:r>
            <a:r>
              <a:rPr lang="ru-RU" sz="2200" dirty="0" err="1" smtClean="0">
                <a:solidFill>
                  <a:srgbClr val="002060"/>
                </a:solidFill>
                <a:latin typeface="Times New Roman" pitchFamily="18" charset="0"/>
                <a:cs typeface="Times New Roman" pitchFamily="18" charset="0"/>
              </a:rPr>
              <a:t>квантоворазмерные</a:t>
            </a:r>
            <a:r>
              <a:rPr lang="ru-RU" sz="2200" dirty="0" smtClean="0">
                <a:solidFill>
                  <a:srgbClr val="002060"/>
                </a:solidFill>
                <a:latin typeface="Times New Roman" pitchFamily="18" charset="0"/>
                <a:cs typeface="Times New Roman" pitchFamily="18" charset="0"/>
              </a:rPr>
              <a:t> эффекты могут проявляться лишь для чрезвычайно малых объектов. Для полупроводников же </a:t>
            </a:r>
            <a:r>
              <a:rPr lang="el-GR" sz="2200" dirty="0" smtClean="0">
                <a:solidFill>
                  <a:srgbClr val="002060"/>
                </a:solidFill>
                <a:latin typeface="Times New Roman" pitchFamily="18" charset="0"/>
                <a:cs typeface="Times New Roman" pitchFamily="18" charset="0"/>
              </a:rPr>
              <a:t>λ</a:t>
            </a:r>
            <a:r>
              <a:rPr lang="ru-RU" sz="2200" dirty="0" smtClean="0">
                <a:solidFill>
                  <a:srgbClr val="002060"/>
                </a:solidFill>
                <a:latin typeface="Times New Roman" pitchFamily="18" charset="0"/>
                <a:cs typeface="Times New Roman" pitchFamily="18" charset="0"/>
              </a:rPr>
              <a:t> может достигать десятков нанометров, например, для </a:t>
            </a:r>
            <a:r>
              <a:rPr lang="en-US" sz="2200" dirty="0" smtClean="0">
                <a:solidFill>
                  <a:srgbClr val="002060"/>
                </a:solidFill>
                <a:latin typeface="Times New Roman" pitchFamily="18" charset="0"/>
                <a:cs typeface="Times New Roman" pitchFamily="18" charset="0"/>
              </a:rPr>
              <a:t>Si</a:t>
            </a:r>
            <a:r>
              <a:rPr lang="ru-RU" sz="2200" dirty="0" smtClean="0">
                <a:solidFill>
                  <a:srgbClr val="002060"/>
                </a:solidFill>
                <a:latin typeface="Times New Roman" pitchFamily="18" charset="0"/>
                <a:cs typeface="Times New Roman" pitchFamily="18" charset="0"/>
              </a:rPr>
              <a:t> она равна 8 нм, а для </a:t>
            </a:r>
            <a:r>
              <a:rPr lang="en-US" sz="2200" dirty="0" err="1" smtClean="0">
                <a:solidFill>
                  <a:srgbClr val="002060"/>
                </a:solidFill>
                <a:latin typeface="Times New Roman" pitchFamily="18" charset="0"/>
                <a:cs typeface="Times New Roman" pitchFamily="18" charset="0"/>
              </a:rPr>
              <a:t>GaAs</a:t>
            </a:r>
            <a:r>
              <a:rPr lang="en-US" sz="2200" dirty="0" smtClean="0">
                <a:solidFill>
                  <a:srgbClr val="002060"/>
                </a:solidFill>
                <a:latin typeface="Times New Roman" pitchFamily="18" charset="0"/>
                <a:cs typeface="Times New Roman" pitchFamily="18" charset="0"/>
              </a:rPr>
              <a:t> – 30 </a:t>
            </a:r>
            <a:r>
              <a:rPr lang="ru-RU" sz="2200" dirty="0" smtClean="0">
                <a:solidFill>
                  <a:srgbClr val="002060"/>
                </a:solidFill>
                <a:latin typeface="Times New Roman" pitchFamily="18" charset="0"/>
                <a:cs typeface="Times New Roman" pitchFamily="18" charset="0"/>
              </a:rPr>
              <a:t>нм.  Вследствие этого </a:t>
            </a:r>
            <a:r>
              <a:rPr lang="ru-RU" sz="2200" dirty="0" err="1" smtClean="0">
                <a:solidFill>
                  <a:srgbClr val="002060"/>
                </a:solidFill>
                <a:latin typeface="Times New Roman" pitchFamily="18" charset="0"/>
                <a:cs typeface="Times New Roman" pitchFamily="18" charset="0"/>
              </a:rPr>
              <a:t>наноустройства</a:t>
            </a:r>
            <a:r>
              <a:rPr lang="ru-RU" sz="2200" dirty="0" smtClean="0">
                <a:solidFill>
                  <a:srgbClr val="002060"/>
                </a:solidFill>
                <a:latin typeface="Times New Roman" pitchFamily="18" charset="0"/>
                <a:cs typeface="Times New Roman" pitchFamily="18" charset="0"/>
              </a:rPr>
              <a:t>,  действие которых основано на квантовых эффектах, создаются обычно на полупроводниковых структурах.</a:t>
            </a: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46</a:t>
            </a:fld>
            <a:endParaRPr lang="ru-RU"/>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610244"/>
          </a:xfrm>
        </p:spPr>
        <p:txBody>
          <a:bodyPr>
            <a:normAutofit lnSpcReduction="10000"/>
          </a:bodyPr>
          <a:lstStyle/>
          <a:p>
            <a:pPr algn="just"/>
            <a:r>
              <a:rPr lang="ru-RU" dirty="0" smtClean="0">
                <a:solidFill>
                  <a:srgbClr val="002060"/>
                </a:solidFill>
              </a:rPr>
              <a:t>Для анализа </a:t>
            </a:r>
            <a:r>
              <a:rPr lang="ru-RU" dirty="0" err="1" smtClean="0">
                <a:solidFill>
                  <a:srgbClr val="002060"/>
                </a:solidFill>
              </a:rPr>
              <a:t>квантоворазмерных</a:t>
            </a:r>
            <a:r>
              <a:rPr lang="ru-RU" dirty="0" smtClean="0">
                <a:solidFill>
                  <a:srgbClr val="002060"/>
                </a:solidFill>
              </a:rPr>
              <a:t> эффектов используют параметр называемый </a:t>
            </a:r>
            <a:r>
              <a:rPr lang="ru-RU" b="1" u="sng" dirty="0" err="1" smtClean="0">
                <a:solidFill>
                  <a:srgbClr val="002060"/>
                </a:solidFill>
              </a:rPr>
              <a:t>наноразмерностью</a:t>
            </a:r>
            <a:r>
              <a:rPr lang="ru-RU" dirty="0" smtClean="0">
                <a:solidFill>
                  <a:srgbClr val="002060"/>
                </a:solidFill>
              </a:rPr>
              <a:t>. </a:t>
            </a:r>
          </a:p>
          <a:p>
            <a:pPr algn="just"/>
            <a:r>
              <a:rPr lang="ru-RU" b="1" u="sng" dirty="0" smtClean="0">
                <a:solidFill>
                  <a:srgbClr val="002060"/>
                </a:solidFill>
              </a:rPr>
              <a:t>Размерность </a:t>
            </a:r>
            <a:r>
              <a:rPr lang="ru-RU" b="1" u="sng" dirty="0" err="1" smtClean="0">
                <a:solidFill>
                  <a:srgbClr val="002060"/>
                </a:solidFill>
              </a:rPr>
              <a:t>наноструктур</a:t>
            </a:r>
            <a:r>
              <a:rPr lang="ru-RU" dirty="0" smtClean="0">
                <a:solidFill>
                  <a:srgbClr val="002060"/>
                </a:solidFill>
              </a:rPr>
              <a:t> </a:t>
            </a:r>
            <a:r>
              <a:rPr lang="ru-RU" u="sng" dirty="0" smtClean="0">
                <a:solidFill>
                  <a:srgbClr val="002060"/>
                </a:solidFill>
              </a:rPr>
              <a:t>определяется числом измерений, в которых размеры </a:t>
            </a:r>
            <a:r>
              <a:rPr lang="ru-RU" u="sng" dirty="0" err="1" smtClean="0">
                <a:solidFill>
                  <a:srgbClr val="002060"/>
                </a:solidFill>
              </a:rPr>
              <a:t>рассматриемого</a:t>
            </a:r>
            <a:r>
              <a:rPr lang="ru-RU" u="sng" dirty="0" smtClean="0">
                <a:solidFill>
                  <a:srgbClr val="002060"/>
                </a:solidFill>
              </a:rPr>
              <a:t> объекта лежат вне </a:t>
            </a:r>
            <a:r>
              <a:rPr lang="ru-RU" u="sng" dirty="0" err="1" smtClean="0">
                <a:solidFill>
                  <a:srgbClr val="002060"/>
                </a:solidFill>
              </a:rPr>
              <a:t>нанодиапазона</a:t>
            </a:r>
            <a:r>
              <a:rPr lang="ru-RU" u="sng" dirty="0" smtClean="0">
                <a:solidFill>
                  <a:srgbClr val="002060"/>
                </a:solidFill>
              </a:rPr>
              <a:t> и в которых свойства, связанные с размерными эффектами.</a:t>
            </a:r>
          </a:p>
          <a:p>
            <a:r>
              <a:rPr lang="ru-RU" b="1" dirty="0" smtClean="0">
                <a:solidFill>
                  <a:srgbClr val="002060"/>
                </a:solidFill>
              </a:rPr>
              <a:t>Классификация </a:t>
            </a:r>
            <a:r>
              <a:rPr lang="ru-RU" b="1" dirty="0" err="1" smtClean="0">
                <a:solidFill>
                  <a:srgbClr val="002060"/>
                </a:solidFill>
              </a:rPr>
              <a:t>нанообъектов</a:t>
            </a:r>
            <a:r>
              <a:rPr lang="ru-RU" b="1" dirty="0" smtClean="0">
                <a:solidFill>
                  <a:srgbClr val="002060"/>
                </a:solidFill>
              </a:rPr>
              <a:t> по размерности</a:t>
            </a:r>
            <a:r>
              <a:rPr lang="ru-RU" dirty="0" smtClean="0">
                <a:solidFill>
                  <a:srgbClr val="002060"/>
                </a:solidFill>
              </a:rPr>
              <a:t>:</a:t>
            </a:r>
          </a:p>
          <a:p>
            <a:r>
              <a:rPr lang="ru-RU" b="1" dirty="0" smtClean="0">
                <a:solidFill>
                  <a:srgbClr val="002060"/>
                </a:solidFill>
              </a:rPr>
              <a:t>3</a:t>
            </a:r>
            <a:r>
              <a:rPr lang="en-US" b="1" dirty="0" smtClean="0">
                <a:solidFill>
                  <a:srgbClr val="002060"/>
                </a:solidFill>
              </a:rPr>
              <a:t>D</a:t>
            </a:r>
            <a:r>
              <a:rPr lang="en-US" dirty="0" smtClean="0">
                <a:solidFill>
                  <a:srgbClr val="002060"/>
                </a:solidFill>
              </a:rPr>
              <a:t>-</a:t>
            </a:r>
            <a:r>
              <a:rPr lang="ru-RU" dirty="0" smtClean="0">
                <a:solidFill>
                  <a:srgbClr val="002060"/>
                </a:solidFill>
              </a:rPr>
              <a:t>объекты – </a:t>
            </a:r>
            <a:r>
              <a:rPr lang="ru-RU" dirty="0" err="1" smtClean="0">
                <a:solidFill>
                  <a:srgbClr val="002060"/>
                </a:solidFill>
              </a:rPr>
              <a:t>объекты</a:t>
            </a:r>
            <a:r>
              <a:rPr lang="ru-RU" dirty="0" smtClean="0">
                <a:solidFill>
                  <a:srgbClr val="002060"/>
                </a:solidFill>
              </a:rPr>
              <a:t> микро- и </a:t>
            </a:r>
            <a:r>
              <a:rPr lang="ru-RU" dirty="0" err="1" smtClean="0">
                <a:solidFill>
                  <a:srgbClr val="002060"/>
                </a:solidFill>
              </a:rPr>
              <a:t>макродиапазонов</a:t>
            </a:r>
            <a:r>
              <a:rPr lang="ru-RU" dirty="0" smtClean="0">
                <a:solidFill>
                  <a:srgbClr val="002060"/>
                </a:solidFill>
              </a:rPr>
              <a:t> (объемные материалы);</a:t>
            </a:r>
          </a:p>
          <a:p>
            <a:r>
              <a:rPr lang="ru-RU" b="1" dirty="0" smtClean="0">
                <a:solidFill>
                  <a:srgbClr val="002060"/>
                </a:solidFill>
              </a:rPr>
              <a:t>2</a:t>
            </a:r>
            <a:r>
              <a:rPr lang="en-US" b="1" dirty="0" smtClean="0">
                <a:solidFill>
                  <a:srgbClr val="002060"/>
                </a:solidFill>
              </a:rPr>
              <a:t>D</a:t>
            </a:r>
            <a:r>
              <a:rPr lang="en-US" dirty="0" smtClean="0">
                <a:solidFill>
                  <a:srgbClr val="002060"/>
                </a:solidFill>
              </a:rPr>
              <a:t>-</a:t>
            </a:r>
            <a:r>
              <a:rPr lang="ru-RU" dirty="0" smtClean="0">
                <a:solidFill>
                  <a:srgbClr val="002060"/>
                </a:solidFill>
              </a:rPr>
              <a:t>объекты –  </a:t>
            </a:r>
            <a:r>
              <a:rPr lang="ru-RU" dirty="0" err="1" smtClean="0">
                <a:solidFill>
                  <a:srgbClr val="002060"/>
                </a:solidFill>
              </a:rPr>
              <a:t>нанопленки</a:t>
            </a:r>
            <a:r>
              <a:rPr lang="ru-RU" dirty="0" smtClean="0">
                <a:solidFill>
                  <a:srgbClr val="002060"/>
                </a:solidFill>
              </a:rPr>
              <a:t>;</a:t>
            </a:r>
          </a:p>
          <a:p>
            <a:r>
              <a:rPr lang="ru-RU" b="1" dirty="0" smtClean="0">
                <a:solidFill>
                  <a:srgbClr val="002060"/>
                </a:solidFill>
              </a:rPr>
              <a:t>1</a:t>
            </a:r>
            <a:r>
              <a:rPr lang="en-US" b="1" dirty="0" smtClean="0">
                <a:solidFill>
                  <a:srgbClr val="002060"/>
                </a:solidFill>
              </a:rPr>
              <a:t>D</a:t>
            </a:r>
            <a:r>
              <a:rPr lang="en-US" dirty="0" smtClean="0">
                <a:solidFill>
                  <a:srgbClr val="002060"/>
                </a:solidFill>
              </a:rPr>
              <a:t>-</a:t>
            </a:r>
            <a:r>
              <a:rPr lang="ru-RU" dirty="0" smtClean="0">
                <a:solidFill>
                  <a:srgbClr val="002060"/>
                </a:solidFill>
              </a:rPr>
              <a:t>объекты – </a:t>
            </a:r>
            <a:r>
              <a:rPr lang="ru-RU" dirty="0" err="1" smtClean="0">
                <a:solidFill>
                  <a:srgbClr val="002060"/>
                </a:solidFill>
              </a:rPr>
              <a:t>нановолокна</a:t>
            </a:r>
            <a:r>
              <a:rPr lang="ru-RU" dirty="0" smtClean="0">
                <a:solidFill>
                  <a:srgbClr val="002060"/>
                </a:solidFill>
              </a:rPr>
              <a:t>, </a:t>
            </a:r>
            <a:r>
              <a:rPr lang="ru-RU" dirty="0" err="1" smtClean="0">
                <a:solidFill>
                  <a:srgbClr val="002060"/>
                </a:solidFill>
              </a:rPr>
              <a:t>нанотрубки</a:t>
            </a:r>
            <a:r>
              <a:rPr lang="ru-RU" dirty="0" smtClean="0">
                <a:solidFill>
                  <a:srgbClr val="002060"/>
                </a:solidFill>
              </a:rPr>
              <a:t>;</a:t>
            </a:r>
          </a:p>
          <a:p>
            <a:r>
              <a:rPr lang="ru-RU" b="1" dirty="0" smtClean="0">
                <a:solidFill>
                  <a:srgbClr val="002060"/>
                </a:solidFill>
              </a:rPr>
              <a:t>0</a:t>
            </a:r>
            <a:r>
              <a:rPr lang="en-US" b="1" dirty="0" smtClean="0">
                <a:solidFill>
                  <a:srgbClr val="002060"/>
                </a:solidFill>
              </a:rPr>
              <a:t>D</a:t>
            </a:r>
            <a:r>
              <a:rPr lang="en-US" dirty="0" smtClean="0">
                <a:solidFill>
                  <a:srgbClr val="002060"/>
                </a:solidFill>
              </a:rPr>
              <a:t>-</a:t>
            </a:r>
            <a:r>
              <a:rPr lang="ru-RU" dirty="0" smtClean="0">
                <a:solidFill>
                  <a:srgbClr val="002060"/>
                </a:solidFill>
              </a:rPr>
              <a:t>объекты – </a:t>
            </a:r>
            <a:r>
              <a:rPr lang="ru-RU" dirty="0" err="1" smtClean="0">
                <a:solidFill>
                  <a:srgbClr val="002060"/>
                </a:solidFill>
              </a:rPr>
              <a:t>наночастицы</a:t>
            </a:r>
            <a:r>
              <a:rPr lang="ru-RU" dirty="0" smtClean="0">
                <a:solidFill>
                  <a:srgbClr val="002060"/>
                </a:solidFill>
              </a:rPr>
              <a:t>, </a:t>
            </a:r>
            <a:r>
              <a:rPr lang="ru-RU" dirty="0" err="1" smtClean="0">
                <a:solidFill>
                  <a:srgbClr val="002060"/>
                </a:solidFill>
              </a:rPr>
              <a:t>нанокристаллы</a:t>
            </a:r>
            <a:r>
              <a:rPr lang="ru-RU" dirty="0" smtClean="0">
                <a:solidFill>
                  <a:srgbClr val="002060"/>
                </a:solidFill>
              </a:rPr>
              <a:t>, квантовые точки.</a:t>
            </a:r>
            <a:endParaRPr lang="ru-RU" dirty="0">
              <a:solidFill>
                <a:srgbClr val="002060"/>
              </a:solidFill>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47</a:t>
            </a:fld>
            <a:endParaRPr lang="ru-RU"/>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a:xfrm>
            <a:off x="457200" y="857232"/>
            <a:ext cx="8229600" cy="2000264"/>
          </a:xfrm>
        </p:spPr>
        <p:txBody>
          <a:bodyPr>
            <a:normAutofit/>
          </a:bodyPr>
          <a:lstStyle/>
          <a:p>
            <a:pPr algn="just"/>
            <a:r>
              <a:rPr lang="ru-RU" sz="2800" u="sng" dirty="0" smtClean="0">
                <a:solidFill>
                  <a:srgbClr val="002060"/>
                </a:solidFill>
              </a:rPr>
              <a:t>Квантовые точки</a:t>
            </a:r>
            <a:r>
              <a:rPr lang="ru-RU" sz="2800" dirty="0" smtClean="0">
                <a:solidFill>
                  <a:srgbClr val="002060"/>
                </a:solidFill>
              </a:rPr>
              <a:t> имеют </a:t>
            </a:r>
            <a:r>
              <a:rPr lang="ru-RU" sz="2800" dirty="0" err="1" smtClean="0">
                <a:solidFill>
                  <a:srgbClr val="002060"/>
                </a:solidFill>
              </a:rPr>
              <a:t>нанометровые</a:t>
            </a:r>
            <a:r>
              <a:rPr lang="ru-RU" sz="2800" dirty="0" smtClean="0">
                <a:solidFill>
                  <a:srgbClr val="002060"/>
                </a:solidFill>
              </a:rPr>
              <a:t> размеры по всем трем измерениям, лежат </a:t>
            </a:r>
            <a:r>
              <a:rPr lang="ru-RU" sz="2800" dirty="0">
                <a:solidFill>
                  <a:srgbClr val="002060"/>
                </a:solidFill>
              </a:rPr>
              <a:t>в основе лазеров на квантовых точках, использующихся сейчас для чтения компакт-дисков (CD). </a:t>
            </a: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1CAF652F-574D-452C-B165-3B86D03B7362}" type="slidenum">
              <a:rPr lang="ru-RU"/>
              <a:pPr/>
              <a:t>48</a:t>
            </a:fld>
            <a:endParaRPr lang="ru-RU"/>
          </a:p>
        </p:txBody>
      </p:sp>
      <p:pic>
        <p:nvPicPr>
          <p:cNvPr id="23554" name="Picture 2" descr="Квантовые точки из Дубны - самая нанотехнологичная продукция - МИФЫ И РЕАЛЬНОСТЬ"/>
          <p:cNvPicPr>
            <a:picLocks noChangeAspect="1" noChangeArrowheads="1"/>
          </p:cNvPicPr>
          <p:nvPr/>
        </p:nvPicPr>
        <p:blipFill>
          <a:blip r:embed="rId2" cstate="print"/>
          <a:srcRect/>
          <a:stretch>
            <a:fillRect/>
          </a:stretch>
        </p:blipFill>
        <p:spPr bwMode="auto">
          <a:xfrm>
            <a:off x="4286248" y="3357562"/>
            <a:ext cx="4581346" cy="1785950"/>
          </a:xfrm>
          <a:prstGeom prst="rect">
            <a:avLst/>
          </a:prstGeom>
          <a:noFill/>
        </p:spPr>
      </p:pic>
      <p:pic>
        <p:nvPicPr>
          <p:cNvPr id="23556" name="Picture 4" descr="Квантовые бублики &quot;остановили&quot; свет"/>
          <p:cNvPicPr>
            <a:picLocks noChangeAspect="1" noChangeArrowheads="1"/>
          </p:cNvPicPr>
          <p:nvPr/>
        </p:nvPicPr>
        <p:blipFill>
          <a:blip r:embed="rId3" cstate="print"/>
          <a:srcRect/>
          <a:stretch>
            <a:fillRect/>
          </a:stretch>
        </p:blipFill>
        <p:spPr bwMode="auto">
          <a:xfrm>
            <a:off x="642910" y="3357562"/>
            <a:ext cx="3333774" cy="2500330"/>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Grp="1" noChangeArrowheads="1"/>
          </p:cNvSpPr>
          <p:nvPr>
            <p:ph type="title"/>
          </p:nvPr>
        </p:nvSpPr>
        <p:spPr>
          <a:xfrm>
            <a:off x="539750" y="404813"/>
            <a:ext cx="8229600" cy="5238765"/>
          </a:xfrm>
        </p:spPr>
        <p:txBody>
          <a:bodyPr>
            <a:normAutofit/>
          </a:bodyPr>
          <a:lstStyle/>
          <a:p>
            <a:r>
              <a:rPr lang="ru-RU" sz="2000" b="1" u="sng" dirty="0" smtClean="0">
                <a:solidFill>
                  <a:srgbClr val="002060"/>
                </a:solidFill>
                <a:latin typeface="Times New Roman" pitchFamily="18" charset="0"/>
                <a:cs typeface="Times New Roman" pitchFamily="18" charset="0"/>
              </a:rPr>
              <a:t>квантовый колодец</a:t>
            </a:r>
            <a:r>
              <a:rPr lang="ru-RU" sz="2000" dirty="0" smtClean="0">
                <a:solidFill>
                  <a:srgbClr val="002060"/>
                </a:solidFill>
                <a:latin typeface="Times New Roman" pitchFamily="18" charset="0"/>
                <a:cs typeface="Times New Roman" pitchFamily="18" charset="0"/>
              </a:rPr>
              <a:t>                                                          </a:t>
            </a:r>
            <a:r>
              <a:rPr lang="ru-RU" sz="2000" u="sng" dirty="0" err="1" smtClean="0">
                <a:solidFill>
                  <a:srgbClr val="002060"/>
                </a:solidFill>
                <a:latin typeface="Times New Roman" pitchFamily="18" charset="0"/>
                <a:cs typeface="Times New Roman" pitchFamily="18" charset="0"/>
              </a:rPr>
              <a:t>нанопроволока</a:t>
            </a:r>
            <a:r>
              <a:rPr lang="ru-RU" sz="2000" dirty="0" smtClean="0">
                <a:solidFill>
                  <a:srgbClr val="002060"/>
                </a:solidFill>
                <a:latin typeface="Times New Roman" pitchFamily="18" charset="0"/>
                <a:cs typeface="Times New Roman" pitchFamily="18" charset="0"/>
              </a:rPr>
              <a:t> </a:t>
            </a:r>
            <a:r>
              <a:rPr lang="ru-RU" sz="2000" dirty="0">
                <a:solidFill>
                  <a:srgbClr val="002060"/>
                </a:solidFill>
                <a:latin typeface="Times New Roman" pitchFamily="18" charset="0"/>
                <a:cs typeface="Times New Roman" pitchFamily="18" charset="0"/>
              </a:rPr>
              <a:t/>
            </a:r>
            <a:br>
              <a:rPr lang="ru-RU" sz="2000" dirty="0">
                <a:solidFill>
                  <a:srgbClr val="002060"/>
                </a:solidFill>
                <a:latin typeface="Times New Roman" pitchFamily="18" charset="0"/>
                <a:cs typeface="Times New Roman" pitchFamily="18" charset="0"/>
              </a:rPr>
            </a:br>
            <a:endParaRPr lang="ru-RU" sz="2000" dirty="0">
              <a:solidFill>
                <a:srgbClr val="002060"/>
              </a:solidFill>
              <a:latin typeface="Times New Roman" pitchFamily="18" charset="0"/>
              <a:cs typeface="Times New Roman" pitchFamily="18" charset="0"/>
            </a:endParaRP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AA832001-D48E-40B6-A65B-330BE6ABA0B4}" type="slidenum">
              <a:rPr lang="ru-RU"/>
              <a:pPr/>
              <a:t>49</a:t>
            </a:fld>
            <a:endParaRPr lang="ru-RU"/>
          </a:p>
        </p:txBody>
      </p:sp>
      <p:pic>
        <p:nvPicPr>
          <p:cNvPr id="5" name="Рисунок 4" descr="KTVN2.JPG"/>
          <p:cNvPicPr>
            <a:picLocks noChangeAspect="1"/>
          </p:cNvPicPr>
          <p:nvPr/>
        </p:nvPicPr>
        <p:blipFill>
          <a:blip r:embed="rId2" cstate="print"/>
          <a:stretch>
            <a:fillRect/>
          </a:stretch>
        </p:blipFill>
        <p:spPr>
          <a:xfrm>
            <a:off x="357158" y="857232"/>
            <a:ext cx="5276850" cy="3352800"/>
          </a:xfrm>
          <a:prstGeom prst="rect">
            <a:avLst/>
          </a:prstGeom>
        </p:spPr>
      </p:pic>
      <p:pic>
        <p:nvPicPr>
          <p:cNvPr id="6" name="Рисунок 5" descr="nano.jpg"/>
          <p:cNvPicPr>
            <a:picLocks noChangeAspect="1"/>
          </p:cNvPicPr>
          <p:nvPr/>
        </p:nvPicPr>
        <p:blipFill>
          <a:blip r:embed="rId3" cstate="print"/>
          <a:stretch>
            <a:fillRect/>
          </a:stretch>
        </p:blipFill>
        <p:spPr>
          <a:xfrm>
            <a:off x="5786446" y="2071678"/>
            <a:ext cx="3066288" cy="212750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457200" y="277813"/>
            <a:ext cx="8229600" cy="5599112"/>
          </a:xfrm>
        </p:spPr>
        <p:txBody>
          <a:bodyPr/>
          <a:lstStyle/>
          <a:p>
            <a:pPr algn="just">
              <a:lnSpc>
                <a:spcPct val="120000"/>
              </a:lnSpc>
            </a:pPr>
            <a:r>
              <a:rPr lang="ru-RU" sz="3600" dirty="0" err="1">
                <a:solidFill>
                  <a:srgbClr val="002060"/>
                </a:solidFill>
              </a:rPr>
              <a:t>Нанотехнологии</a:t>
            </a:r>
            <a:r>
              <a:rPr lang="ru-RU" sz="3600" dirty="0">
                <a:solidFill>
                  <a:srgbClr val="002060"/>
                </a:solidFill>
              </a:rPr>
              <a:t> объединяют в себе самые разнообразные достижения из множества сфер знания и относятся к промежуточным областям науки с широким кругом </a:t>
            </a:r>
            <a:r>
              <a:rPr lang="ru-RU" sz="3600" i="1" u="sng" dirty="0">
                <a:solidFill>
                  <a:srgbClr val="002060"/>
                </a:solidFill>
              </a:rPr>
              <a:t>междисциплинарных связей</a:t>
            </a:r>
            <a:r>
              <a:rPr lang="ru-RU" sz="3600" dirty="0">
                <a:solidFill>
                  <a:srgbClr val="002060"/>
                </a:solidFill>
              </a:rPr>
              <a:t>, объединяя понятия и подходы многих научных дисциплин.</a:t>
            </a:r>
            <a:r>
              <a:rPr lang="ru-RU" sz="4000" dirty="0">
                <a:solidFill>
                  <a:srgbClr val="002060"/>
                </a:solidFill>
              </a:rPr>
              <a:t> </a:t>
            </a: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8175188E-E7B1-495B-8865-C58E866C8271}" type="slidenum">
              <a:rPr lang="ru-RU"/>
              <a:pPr/>
              <a:t>5</a:t>
            </a:fld>
            <a:endParaRPr lang="ru-RU"/>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501122" cy="1785950"/>
          </a:xfrm>
        </p:spPr>
        <p:txBody>
          <a:bodyPr>
            <a:noAutofit/>
          </a:bodyPr>
          <a:lstStyle/>
          <a:p>
            <a:pPr algn="ctr"/>
            <a:r>
              <a:rPr lang="ru-RU" sz="2400" dirty="0" smtClean="0">
                <a:solidFill>
                  <a:srgbClr val="002060"/>
                </a:solidFill>
                <a:latin typeface="Times New Roman" pitchFamily="18" charset="0"/>
                <a:cs typeface="Times New Roman" pitchFamily="18" charset="0"/>
              </a:rPr>
              <a:t>О влиянии </a:t>
            </a:r>
            <a:r>
              <a:rPr lang="ru-RU" sz="2400" dirty="0" err="1" smtClean="0">
                <a:solidFill>
                  <a:srgbClr val="002060"/>
                </a:solidFill>
                <a:latin typeface="Times New Roman" pitchFamily="18" charset="0"/>
                <a:cs typeface="Times New Roman" pitchFamily="18" charset="0"/>
              </a:rPr>
              <a:t>квантоворазмерных</a:t>
            </a:r>
            <a:r>
              <a:rPr lang="ru-RU" sz="2400" dirty="0" smtClean="0">
                <a:solidFill>
                  <a:srgbClr val="002060"/>
                </a:solidFill>
                <a:latin typeface="Times New Roman" pitchFamily="18" charset="0"/>
                <a:cs typeface="Times New Roman" pitchFamily="18" charset="0"/>
              </a:rPr>
              <a:t> эффектов на свойства </a:t>
            </a:r>
            <a:r>
              <a:rPr lang="ru-RU" sz="2400" dirty="0" err="1" smtClean="0">
                <a:solidFill>
                  <a:srgbClr val="002060"/>
                </a:solidFill>
                <a:latin typeface="Times New Roman" pitchFamily="18" charset="0"/>
                <a:cs typeface="Times New Roman" pitchFamily="18" charset="0"/>
              </a:rPr>
              <a:t>нанообъектов</a:t>
            </a:r>
            <a:r>
              <a:rPr lang="ru-RU" sz="2400" dirty="0" smtClean="0">
                <a:solidFill>
                  <a:srgbClr val="002060"/>
                </a:solidFill>
                <a:latin typeface="Times New Roman" pitchFamily="18" charset="0"/>
                <a:cs typeface="Times New Roman" pitchFamily="18" charset="0"/>
              </a:rPr>
              <a:t> судят по распределению плотности электронных состояний </a:t>
            </a:r>
            <a:r>
              <a:rPr lang="en-US" sz="2400" dirty="0" smtClean="0">
                <a:solidFill>
                  <a:srgbClr val="002060"/>
                </a:solidFill>
                <a:latin typeface="Times New Roman" pitchFamily="18" charset="0"/>
                <a:cs typeface="Times New Roman" pitchFamily="18" charset="0"/>
              </a:rPr>
              <a:t>g(E)</a:t>
            </a:r>
            <a:r>
              <a:rPr lang="ru-RU" sz="2400" dirty="0" smtClean="0">
                <a:solidFill>
                  <a:srgbClr val="002060"/>
                </a:solidFill>
                <a:latin typeface="Times New Roman" pitchFamily="18" charset="0"/>
                <a:cs typeface="Times New Roman" pitchFamily="18" charset="0"/>
              </a:rPr>
              <a:t>, т.е. по зависимости числа квантовых состояний, </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приходящихся на единичный энергетический интервал </a:t>
            </a:r>
            <a:br>
              <a:rPr lang="ru-RU" sz="2400"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от энергии электронов для объектов различной размерности.</a:t>
            </a:r>
            <a:endParaRPr lang="ru-RU" sz="2400" dirty="0">
              <a:solidFill>
                <a:srgbClr val="002060"/>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50</a:t>
            </a:fld>
            <a:endParaRPr lang="ru-RU"/>
          </a:p>
        </p:txBody>
      </p:sp>
      <p:pic>
        <p:nvPicPr>
          <p:cNvPr id="60418" name="Picture 2"/>
          <p:cNvPicPr>
            <a:picLocks noGrp="1" noChangeAspect="1" noChangeArrowheads="1"/>
          </p:cNvPicPr>
          <p:nvPr>
            <p:ph idx="1"/>
          </p:nvPr>
        </p:nvPicPr>
        <p:blipFill>
          <a:blip r:embed="rId2" cstate="print"/>
          <a:srcRect/>
          <a:stretch>
            <a:fillRect/>
          </a:stretch>
        </p:blipFill>
        <p:spPr bwMode="auto">
          <a:xfrm>
            <a:off x="1500166" y="2468563"/>
            <a:ext cx="6163364" cy="4389437"/>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2A5C81D8-80CC-4B20-A174-876596AC484E}" type="slidenum">
              <a:rPr lang="ru-RU"/>
              <a:pPr/>
              <a:t>51</a:t>
            </a:fld>
            <a:endParaRPr lang="ru-RU"/>
          </a:p>
        </p:txBody>
      </p:sp>
      <p:pic>
        <p:nvPicPr>
          <p:cNvPr id="35841" name="Picture 1"/>
          <p:cNvPicPr>
            <a:picLocks noChangeAspect="1" noChangeArrowheads="1"/>
          </p:cNvPicPr>
          <p:nvPr/>
        </p:nvPicPr>
        <p:blipFill>
          <a:blip r:embed="rId2" cstate="print"/>
          <a:srcRect/>
          <a:stretch>
            <a:fillRect/>
          </a:stretch>
        </p:blipFill>
        <p:spPr bwMode="auto">
          <a:xfrm>
            <a:off x="571472" y="428604"/>
            <a:ext cx="7505700" cy="2752725"/>
          </a:xfrm>
          <a:prstGeom prst="rect">
            <a:avLst/>
          </a:prstGeom>
          <a:noFill/>
          <a:ln w="9525">
            <a:noFill/>
            <a:miter lim="800000"/>
            <a:headEnd/>
            <a:tailEnd/>
          </a:ln>
          <a:effectLst/>
        </p:spPr>
      </p:pic>
      <p:pic>
        <p:nvPicPr>
          <p:cNvPr id="35843" name="Picture 3"/>
          <p:cNvPicPr>
            <a:picLocks noChangeAspect="1" noChangeArrowheads="1"/>
          </p:cNvPicPr>
          <p:nvPr/>
        </p:nvPicPr>
        <p:blipFill>
          <a:blip r:embed="rId3" cstate="print"/>
          <a:srcRect/>
          <a:stretch>
            <a:fillRect/>
          </a:stretch>
        </p:blipFill>
        <p:spPr bwMode="auto">
          <a:xfrm>
            <a:off x="857224" y="3214686"/>
            <a:ext cx="7172325" cy="32670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a:lstStyle/>
          <a:p>
            <a:r>
              <a:rPr lang="ru-RU" smtClean="0"/>
              <a:t>Пустовая Л.Е.</a:t>
            </a:r>
            <a:endParaRPr lang="ru-RU"/>
          </a:p>
        </p:txBody>
      </p:sp>
      <p:sp>
        <p:nvSpPr>
          <p:cNvPr id="4" name="Номер слайда 3"/>
          <p:cNvSpPr>
            <a:spLocks noGrp="1"/>
          </p:cNvSpPr>
          <p:nvPr>
            <p:ph type="sldNum" sz="quarter" idx="12"/>
          </p:nvPr>
        </p:nvSpPr>
        <p:spPr/>
        <p:txBody>
          <a:bodyPr/>
          <a:lstStyle/>
          <a:p>
            <a:fld id="{72C0A8B8-7F73-4383-9BEE-7818C3E3079C}" type="slidenum">
              <a:rPr lang="ru-RU" smtClean="0"/>
              <a:pPr/>
              <a:t>52</a:t>
            </a:fld>
            <a:endParaRPr lang="ru-RU"/>
          </a:p>
        </p:txBody>
      </p:sp>
      <p:pic>
        <p:nvPicPr>
          <p:cNvPr id="97282" name="Picture 2"/>
          <p:cNvPicPr>
            <a:picLocks noChangeAspect="1" noChangeArrowheads="1"/>
          </p:cNvPicPr>
          <p:nvPr/>
        </p:nvPicPr>
        <p:blipFill>
          <a:blip r:embed="rId2" cstate="print"/>
          <a:srcRect/>
          <a:stretch>
            <a:fillRect/>
          </a:stretch>
        </p:blipFill>
        <p:spPr bwMode="auto">
          <a:xfrm>
            <a:off x="928662" y="500042"/>
            <a:ext cx="7524750" cy="5619750"/>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a:lstStyle/>
          <a:p>
            <a:r>
              <a:rPr lang="ru-RU" smtClean="0"/>
              <a:t>Пустовая Л.Е.</a:t>
            </a:r>
            <a:endParaRPr lang="ru-RU"/>
          </a:p>
        </p:txBody>
      </p:sp>
      <p:sp>
        <p:nvSpPr>
          <p:cNvPr id="4" name="Номер слайда 3"/>
          <p:cNvSpPr>
            <a:spLocks noGrp="1"/>
          </p:cNvSpPr>
          <p:nvPr>
            <p:ph type="sldNum" sz="quarter" idx="12"/>
          </p:nvPr>
        </p:nvSpPr>
        <p:spPr/>
        <p:txBody>
          <a:bodyPr/>
          <a:lstStyle/>
          <a:p>
            <a:fld id="{72C0A8B8-7F73-4383-9BEE-7818C3E3079C}" type="slidenum">
              <a:rPr lang="ru-RU" smtClean="0"/>
              <a:pPr/>
              <a:t>53</a:t>
            </a:fld>
            <a:endParaRPr lang="ru-RU"/>
          </a:p>
        </p:txBody>
      </p:sp>
      <p:pic>
        <p:nvPicPr>
          <p:cNvPr id="1026" name="Picture 2"/>
          <p:cNvPicPr>
            <a:picLocks noChangeAspect="1" noChangeArrowheads="1"/>
          </p:cNvPicPr>
          <p:nvPr/>
        </p:nvPicPr>
        <p:blipFill>
          <a:blip r:embed="rId2" cstate="print"/>
          <a:srcRect/>
          <a:stretch>
            <a:fillRect/>
          </a:stretch>
        </p:blipFill>
        <p:spPr bwMode="auto">
          <a:xfrm>
            <a:off x="428596" y="857232"/>
            <a:ext cx="8424114" cy="3071834"/>
          </a:xfrm>
          <a:prstGeom prst="rect">
            <a:avLst/>
          </a:prstGeom>
          <a:noFill/>
          <a:ln w="9525">
            <a:noFill/>
            <a:miter lim="800000"/>
            <a:headEnd/>
            <a:tailEnd/>
          </a:ln>
          <a:effectLst/>
        </p:spPr>
      </p:pic>
      <p:pic>
        <p:nvPicPr>
          <p:cNvPr id="6" name="Рисунок 5" descr="25143_2.JPG"/>
          <p:cNvPicPr>
            <a:picLocks noChangeAspect="1"/>
          </p:cNvPicPr>
          <p:nvPr/>
        </p:nvPicPr>
        <p:blipFill>
          <a:blip r:embed="rId3" cstate="print"/>
          <a:stretch>
            <a:fillRect/>
          </a:stretch>
        </p:blipFill>
        <p:spPr>
          <a:xfrm>
            <a:off x="428596" y="4076693"/>
            <a:ext cx="4470234" cy="2781307"/>
          </a:xfrm>
          <a:prstGeom prst="rect">
            <a:avLst/>
          </a:prstGeom>
        </p:spPr>
      </p:pic>
      <p:pic>
        <p:nvPicPr>
          <p:cNvPr id="7" name="Рисунок 6" descr="Molecular-Beam-Epitaxy-Diagram.jpg"/>
          <p:cNvPicPr>
            <a:picLocks noChangeAspect="1"/>
          </p:cNvPicPr>
          <p:nvPr/>
        </p:nvPicPr>
        <p:blipFill>
          <a:blip r:embed="rId4" cstate="print"/>
          <a:stretch>
            <a:fillRect/>
          </a:stretch>
        </p:blipFill>
        <p:spPr>
          <a:xfrm>
            <a:off x="5000628" y="4071942"/>
            <a:ext cx="3714776" cy="2671912"/>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10 материалов, </a:t>
            </a:r>
            <a:br>
              <a:rPr lang="ru-RU" b="1" dirty="0" smtClean="0"/>
            </a:br>
            <a:r>
              <a:rPr lang="ru-RU" b="1" dirty="0" smtClean="0"/>
              <a:t>которые поменяют мир</a:t>
            </a:r>
            <a:endParaRPr lang="ru-RU" dirty="0"/>
          </a:p>
        </p:txBody>
      </p:sp>
      <p:pic>
        <p:nvPicPr>
          <p:cNvPr id="6" name="Содержимое 5" descr="rep_255_048.jpg"/>
          <p:cNvPicPr>
            <a:picLocks noGrp="1" noChangeAspect="1"/>
          </p:cNvPicPr>
          <p:nvPr>
            <p:ph idx="1"/>
          </p:nvPr>
        </p:nvPicPr>
        <p:blipFill>
          <a:blip r:embed="rId2" cstate="print"/>
          <a:stretch>
            <a:fillRect/>
          </a:stretch>
        </p:blipFill>
        <p:spPr>
          <a:xfrm>
            <a:off x="1279922" y="1935163"/>
            <a:ext cx="6584156" cy="4389437"/>
          </a:xfrm>
        </p:spPr>
      </p:pic>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54</a:t>
            </a:fld>
            <a:endParaRPr lang="ru-RU"/>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1. Углеродные </a:t>
            </a:r>
            <a:r>
              <a:rPr lang="ru-RU" b="1" dirty="0" err="1" smtClean="0"/>
              <a:t>нанотрубки</a:t>
            </a:r>
            <a:r>
              <a:rPr lang="ru-RU" b="1" dirty="0" smtClean="0"/>
              <a:t>: разорвать невозможно</a:t>
            </a:r>
            <a:endParaRPr lang="ru-RU" dirty="0"/>
          </a:p>
        </p:txBody>
      </p:sp>
      <p:sp>
        <p:nvSpPr>
          <p:cNvPr id="3" name="Содержимое 2"/>
          <p:cNvSpPr>
            <a:spLocks noGrp="1"/>
          </p:cNvSpPr>
          <p:nvPr>
            <p:ph sz="half" idx="1"/>
          </p:nvPr>
        </p:nvSpPr>
        <p:spPr>
          <a:xfrm>
            <a:off x="285720" y="1920085"/>
            <a:ext cx="4210080" cy="4434840"/>
          </a:xfrm>
        </p:spPr>
        <p:txBody>
          <a:bodyPr>
            <a:normAutofit/>
          </a:bodyPr>
          <a:lstStyle/>
          <a:p>
            <a:pPr algn="just"/>
            <a:r>
              <a:rPr lang="ru-RU" dirty="0" smtClean="0">
                <a:solidFill>
                  <a:srgbClr val="002060"/>
                </a:solidFill>
                <a:latin typeface="Times New Roman" pitchFamily="18" charset="0"/>
                <a:cs typeface="Times New Roman" pitchFamily="18" charset="0"/>
              </a:rPr>
              <a:t>Трубка, собранная из атомов углерода. Длина трубки теоретически ничем не ограничена, хотя на практике вырастить их длиннее 20 сантиметров пока никому не удалось. Но и это очень много по сравнению с масштабом атома (10</a:t>
            </a:r>
            <a:r>
              <a:rPr lang="ru-RU" baseline="30000" dirty="0" smtClean="0">
                <a:solidFill>
                  <a:srgbClr val="002060"/>
                </a:solidFill>
                <a:latin typeface="Times New Roman" pitchFamily="18" charset="0"/>
                <a:cs typeface="Times New Roman" pitchFamily="18" charset="0"/>
              </a:rPr>
              <a:t>-10</a:t>
            </a:r>
            <a:r>
              <a:rPr lang="ru-RU" dirty="0" smtClean="0">
                <a:solidFill>
                  <a:srgbClr val="002060"/>
                </a:solidFill>
                <a:latin typeface="Times New Roman" pitchFamily="18" charset="0"/>
                <a:cs typeface="Times New Roman" pitchFamily="18" charset="0"/>
              </a:rPr>
              <a:t> м).</a:t>
            </a:r>
          </a:p>
          <a:p>
            <a:endParaRPr lang="ru-RU" dirty="0"/>
          </a:p>
        </p:txBody>
      </p:sp>
      <p:pic>
        <p:nvPicPr>
          <p:cNvPr id="7" name="Содержимое 6" descr="однослойная Нтрубка.jpg"/>
          <p:cNvPicPr>
            <a:picLocks noGrp="1" noChangeAspect="1"/>
          </p:cNvPicPr>
          <p:nvPr>
            <p:ph sz="half" idx="2"/>
          </p:nvPr>
        </p:nvPicPr>
        <p:blipFill>
          <a:blip r:embed="rId2" cstate="print"/>
          <a:stretch>
            <a:fillRect/>
          </a:stretch>
        </p:blipFill>
        <p:spPr>
          <a:xfrm>
            <a:off x="4648200" y="2202106"/>
            <a:ext cx="4038600" cy="3871425"/>
          </a:xfrm>
        </p:spPr>
      </p:pic>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55</a:t>
            </a:fld>
            <a:endParaRPr lang="ru-RU"/>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653210"/>
          </a:xfrm>
        </p:spPr>
        <p:txBody>
          <a:bodyPr>
            <a:normAutofit/>
          </a:bodyPr>
          <a:lstStyle/>
          <a:p>
            <a:pPr algn="ctr"/>
            <a:r>
              <a:rPr lang="ru-RU" sz="3600" b="1" dirty="0" smtClean="0">
                <a:latin typeface="Times New Roman" pitchFamily="18" charset="0"/>
                <a:cs typeface="Times New Roman" pitchFamily="18" charset="0"/>
              </a:rPr>
              <a:t>Применение </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571612"/>
            <a:ext cx="8229600" cy="4752988"/>
          </a:xfrm>
        </p:spPr>
        <p:txBody>
          <a:bodyPr>
            <a:normAutofit/>
          </a:bodyPr>
          <a:lstStyle/>
          <a:p>
            <a:pPr algn="just"/>
            <a:r>
              <a:rPr lang="ru-RU" dirty="0" err="1" smtClean="0">
                <a:solidFill>
                  <a:srgbClr val="002060"/>
                </a:solidFill>
                <a:latin typeface="Times New Roman" pitchFamily="18" charset="0"/>
                <a:cs typeface="Times New Roman" pitchFamily="18" charset="0"/>
              </a:rPr>
              <a:t>Нанотрубки</a:t>
            </a:r>
            <a:r>
              <a:rPr lang="ru-RU" dirty="0" smtClean="0">
                <a:solidFill>
                  <a:srgbClr val="002060"/>
                </a:solidFill>
                <a:latin typeface="Times New Roman" pitchFamily="18" charset="0"/>
                <a:cs typeface="Times New Roman" pitchFamily="18" charset="0"/>
              </a:rPr>
              <a:t> — очень прочные. Вся трубка, по сути, является одной молекулой, и разорвать ее крайне сложно. Расчеты показывают, что нить из многослойных </a:t>
            </a:r>
            <a:r>
              <a:rPr lang="ru-RU" dirty="0" err="1" smtClean="0">
                <a:solidFill>
                  <a:srgbClr val="002060"/>
                </a:solidFill>
                <a:latin typeface="Times New Roman" pitchFamily="18" charset="0"/>
                <a:cs typeface="Times New Roman" pitchFamily="18" charset="0"/>
              </a:rPr>
              <a:t>нанотрубок</a:t>
            </a:r>
            <a:r>
              <a:rPr lang="ru-RU" dirty="0" smtClean="0">
                <a:solidFill>
                  <a:srgbClr val="002060"/>
                </a:solidFill>
                <a:latin typeface="Times New Roman" pitchFamily="18" charset="0"/>
                <a:cs typeface="Times New Roman" pitchFamily="18" charset="0"/>
              </a:rPr>
              <a:t> толщиной в миллиметр могла бы удержать груз до 15 тонн. Обещают, что когда-нибудь они позволят построить лифт в космос.</a:t>
            </a:r>
          </a:p>
          <a:p>
            <a:endParaRPr lang="ru-RU" dirty="0"/>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56</a:t>
            </a:fld>
            <a:endParaRPr lang="ru-RU"/>
          </a:p>
        </p:txBody>
      </p:sp>
      <p:pic>
        <p:nvPicPr>
          <p:cNvPr id="7" name="Рисунок 6" descr="t8.jpg"/>
          <p:cNvPicPr>
            <a:picLocks noChangeAspect="1"/>
          </p:cNvPicPr>
          <p:nvPr/>
        </p:nvPicPr>
        <p:blipFill>
          <a:blip r:embed="rId2" cstate="print"/>
          <a:stretch>
            <a:fillRect/>
          </a:stretch>
        </p:blipFill>
        <p:spPr>
          <a:xfrm>
            <a:off x="5429256" y="4071942"/>
            <a:ext cx="3429024" cy="2571768"/>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467368"/>
          </a:xfrm>
        </p:spPr>
        <p:txBody>
          <a:bodyPr/>
          <a:lstStyle/>
          <a:p>
            <a:pPr algn="just"/>
            <a:r>
              <a:rPr lang="ru-RU" dirty="0" smtClean="0">
                <a:solidFill>
                  <a:srgbClr val="002060"/>
                </a:solidFill>
                <a:latin typeface="Times New Roman" pitchFamily="18" charset="0"/>
                <a:cs typeface="Times New Roman" pitchFamily="18" charset="0"/>
              </a:rPr>
              <a:t>Теплопроводность </a:t>
            </a:r>
            <a:r>
              <a:rPr lang="ru-RU" dirty="0" err="1" smtClean="0">
                <a:solidFill>
                  <a:srgbClr val="002060"/>
                </a:solidFill>
                <a:latin typeface="Times New Roman" pitchFamily="18" charset="0"/>
                <a:cs typeface="Times New Roman" pitchFamily="18" charset="0"/>
              </a:rPr>
              <a:t>нанотрубок</a:t>
            </a:r>
            <a:r>
              <a:rPr lang="ru-RU" dirty="0" smtClean="0">
                <a:solidFill>
                  <a:srgbClr val="002060"/>
                </a:solidFill>
                <a:latin typeface="Times New Roman" pitchFamily="18" charset="0"/>
                <a:cs typeface="Times New Roman" pitchFamily="18" charset="0"/>
              </a:rPr>
              <a:t> вдоль оси почти в десять раз выше, чем у меди. Но при этом в поперечном направлении они задерживают тепло так же, как кирпич или бетон. Еще из этих трубок можно делать аккумуляторы, фильтры для воды, иглы для внутриклеточных инъекций, емкости для хранения водорода и так далее. Если бы будущее имело герб, его стоило бы украсить венками из </a:t>
            </a:r>
            <a:r>
              <a:rPr lang="ru-RU" dirty="0" err="1" smtClean="0">
                <a:solidFill>
                  <a:srgbClr val="002060"/>
                </a:solidFill>
                <a:latin typeface="Times New Roman" pitchFamily="18" charset="0"/>
                <a:cs typeface="Times New Roman" pitchFamily="18" charset="0"/>
              </a:rPr>
              <a:t>нанотрубок</a:t>
            </a:r>
            <a:r>
              <a:rPr lang="ru-RU" dirty="0" smtClean="0">
                <a:solidFill>
                  <a:srgbClr val="002060"/>
                </a:solidFill>
                <a:latin typeface="Times New Roman" pitchFamily="18" charset="0"/>
                <a:cs typeface="Times New Roman" pitchFamily="18" charset="0"/>
              </a:rPr>
              <a:t>.</a:t>
            </a:r>
            <a:endParaRPr lang="ru-RU" dirty="0">
              <a:solidFill>
                <a:srgbClr val="002060"/>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57</a:t>
            </a:fld>
            <a:endParaRPr lang="ru-RU"/>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24648"/>
          </a:xfrm>
        </p:spPr>
        <p:txBody>
          <a:bodyPr>
            <a:normAutofit fontScale="90000"/>
          </a:bodyPr>
          <a:lstStyle/>
          <a:p>
            <a:pPr algn="ctr"/>
            <a:r>
              <a:rPr lang="ru-RU" dirty="0" smtClean="0"/>
              <a:t>В настоящее время</a:t>
            </a:r>
            <a:endParaRPr lang="ru-RU" dirty="0"/>
          </a:p>
        </p:txBody>
      </p:sp>
      <p:sp>
        <p:nvSpPr>
          <p:cNvPr id="3" name="Содержимое 2"/>
          <p:cNvSpPr>
            <a:spLocks noGrp="1"/>
          </p:cNvSpPr>
          <p:nvPr>
            <p:ph idx="1"/>
          </p:nvPr>
        </p:nvSpPr>
        <p:spPr>
          <a:xfrm>
            <a:off x="457200" y="1571612"/>
            <a:ext cx="8229600" cy="4752988"/>
          </a:xfrm>
        </p:spPr>
        <p:txBody>
          <a:bodyPr/>
          <a:lstStyle/>
          <a:p>
            <a:pPr algn="just">
              <a:lnSpc>
                <a:spcPct val="150000"/>
              </a:lnSpc>
            </a:pPr>
            <a:r>
              <a:rPr lang="ru-RU" dirty="0" smtClean="0">
                <a:solidFill>
                  <a:srgbClr val="002060"/>
                </a:solidFill>
              </a:rPr>
              <a:t>Пока </a:t>
            </a:r>
            <a:r>
              <a:rPr lang="ru-RU" dirty="0" err="1" smtClean="0">
                <a:solidFill>
                  <a:srgbClr val="002060"/>
                </a:solidFill>
              </a:rPr>
              <a:t>нанотрубки</a:t>
            </a:r>
            <a:r>
              <a:rPr lang="ru-RU" dirty="0" smtClean="0">
                <a:solidFill>
                  <a:srgbClr val="002060"/>
                </a:solidFill>
              </a:rPr>
              <a:t> проще найти в лабораториях, чем в коммерческих продуктах. Однако уже появились композитные материалы с их использованием, и, по заявлениям производителей, они прочнее обычных на несколько десятков процентов. Из таких материалов производят детали для спортивных велосипедов и корпуса яхт.</a:t>
            </a:r>
            <a:endParaRPr lang="ru-RU" dirty="0">
              <a:solidFill>
                <a:srgbClr val="002060"/>
              </a:solidFill>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58</a:t>
            </a:fld>
            <a:endParaRPr lang="ru-RU"/>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867524"/>
          </a:xfrm>
        </p:spPr>
        <p:txBody>
          <a:bodyPr>
            <a:normAutofit fontScale="90000"/>
          </a:bodyPr>
          <a:lstStyle/>
          <a:p>
            <a:r>
              <a:rPr lang="ru-RU" b="1" dirty="0" smtClean="0"/>
              <a:t>2. </a:t>
            </a:r>
            <a:r>
              <a:rPr lang="ru-RU" b="1" dirty="0" err="1" smtClean="0"/>
              <a:t>Графен</a:t>
            </a:r>
            <a:r>
              <a:rPr lang="ru-RU" b="1" dirty="0" smtClean="0"/>
              <a:t>: нобелевский углерод</a:t>
            </a:r>
            <a:endParaRPr lang="ru-RU" dirty="0"/>
          </a:p>
        </p:txBody>
      </p:sp>
      <p:sp>
        <p:nvSpPr>
          <p:cNvPr id="3" name="Содержимое 2"/>
          <p:cNvSpPr>
            <a:spLocks noGrp="1"/>
          </p:cNvSpPr>
          <p:nvPr>
            <p:ph idx="1"/>
          </p:nvPr>
        </p:nvSpPr>
        <p:spPr>
          <a:xfrm>
            <a:off x="457200" y="1714488"/>
            <a:ext cx="8229600" cy="4610112"/>
          </a:xfrm>
        </p:spPr>
        <p:txBody>
          <a:bodyPr/>
          <a:lstStyle/>
          <a:p>
            <a:r>
              <a:rPr lang="ru-RU" dirty="0" smtClean="0">
                <a:solidFill>
                  <a:srgbClr val="002060"/>
                </a:solidFill>
              </a:rPr>
              <a:t>Нобелевскую премию дали русским ученым Гейму и Новоселову.</a:t>
            </a:r>
            <a:endParaRPr lang="ru-RU" dirty="0">
              <a:solidFill>
                <a:srgbClr val="002060"/>
              </a:solidFill>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59</a:t>
            </a:fld>
            <a:endParaRPr lang="ru-RU"/>
          </a:p>
        </p:txBody>
      </p:sp>
      <p:pic>
        <p:nvPicPr>
          <p:cNvPr id="6" name="Рисунок 5" descr="nobel.jpg"/>
          <p:cNvPicPr>
            <a:picLocks noChangeAspect="1"/>
          </p:cNvPicPr>
          <p:nvPr/>
        </p:nvPicPr>
        <p:blipFill>
          <a:blip r:embed="rId2" cstate="print"/>
          <a:stretch>
            <a:fillRect/>
          </a:stretch>
        </p:blipFill>
        <p:spPr>
          <a:xfrm>
            <a:off x="4143372" y="2571744"/>
            <a:ext cx="4629656" cy="3643338"/>
          </a:xfrm>
          <a:prstGeom prst="rect">
            <a:avLst/>
          </a:prstGeom>
        </p:spPr>
      </p:pic>
      <p:pic>
        <p:nvPicPr>
          <p:cNvPr id="7" name="Рисунок 6" descr="bf093c.jpg"/>
          <p:cNvPicPr>
            <a:picLocks noChangeAspect="1"/>
          </p:cNvPicPr>
          <p:nvPr/>
        </p:nvPicPr>
        <p:blipFill>
          <a:blip r:embed="rId3" cstate="print"/>
          <a:stretch>
            <a:fillRect/>
          </a:stretch>
        </p:blipFill>
        <p:spPr>
          <a:xfrm>
            <a:off x="642910" y="3000372"/>
            <a:ext cx="3275541" cy="250033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5"/>
          <p:cNvSpPr>
            <a:spLocks noGrp="1" noChangeArrowheads="1"/>
          </p:cNvSpPr>
          <p:nvPr>
            <p:ph type="title"/>
          </p:nvPr>
        </p:nvSpPr>
        <p:spPr>
          <a:xfrm>
            <a:off x="468313" y="277813"/>
            <a:ext cx="8218487" cy="1495425"/>
          </a:xfrm>
        </p:spPr>
        <p:txBody>
          <a:bodyPr>
            <a:normAutofit/>
          </a:bodyPr>
          <a:lstStyle/>
          <a:p>
            <a:pPr algn="ctr"/>
            <a:r>
              <a:rPr lang="ru-RU" sz="3200" dirty="0">
                <a:solidFill>
                  <a:srgbClr val="002060"/>
                </a:solidFill>
              </a:rPr>
              <a:t>Некоторые коммерческие товары этого типа уже получили </a:t>
            </a:r>
            <a:r>
              <a:rPr lang="ru-RU" sz="3200" dirty="0" smtClean="0">
                <a:solidFill>
                  <a:srgbClr val="002060"/>
                </a:solidFill>
              </a:rPr>
              <a:t>широкое </a:t>
            </a:r>
            <a:r>
              <a:rPr lang="ru-RU" sz="3200" dirty="0">
                <a:solidFill>
                  <a:srgbClr val="002060"/>
                </a:solidFill>
              </a:rPr>
              <a:t>распространение</a:t>
            </a:r>
          </a:p>
        </p:txBody>
      </p:sp>
      <p:sp>
        <p:nvSpPr>
          <p:cNvPr id="23558" name="Rectangle 6"/>
          <p:cNvSpPr>
            <a:spLocks noGrp="1" noChangeArrowheads="1"/>
          </p:cNvSpPr>
          <p:nvPr>
            <p:ph idx="1"/>
          </p:nvPr>
        </p:nvSpPr>
        <p:spPr>
          <a:xfrm>
            <a:off x="457200" y="2060574"/>
            <a:ext cx="8229600" cy="4225945"/>
          </a:xfrm>
        </p:spPr>
        <p:txBody>
          <a:bodyPr>
            <a:normAutofit fontScale="92500"/>
          </a:bodyPr>
          <a:lstStyle/>
          <a:p>
            <a:r>
              <a:rPr lang="ru-RU" dirty="0">
                <a:solidFill>
                  <a:srgbClr val="002060"/>
                </a:solidFill>
              </a:rPr>
              <a:t>головки магнитных дисков с покрытием </a:t>
            </a:r>
            <a:r>
              <a:rPr lang="ru-RU" dirty="0" err="1">
                <a:solidFill>
                  <a:srgbClr val="002060"/>
                </a:solidFill>
              </a:rPr>
              <a:t>нанометровой</a:t>
            </a:r>
            <a:r>
              <a:rPr lang="ru-RU" dirty="0">
                <a:solidFill>
                  <a:srgbClr val="002060"/>
                </a:solidFill>
              </a:rPr>
              <a:t> толщины </a:t>
            </a:r>
          </a:p>
          <a:p>
            <a:r>
              <a:rPr lang="ru-RU" dirty="0" err="1">
                <a:solidFill>
                  <a:srgbClr val="002060"/>
                </a:solidFill>
              </a:rPr>
              <a:t>наноструктурные</a:t>
            </a:r>
            <a:r>
              <a:rPr lang="ru-RU" dirty="0">
                <a:solidFill>
                  <a:srgbClr val="002060"/>
                </a:solidFill>
              </a:rPr>
              <a:t> катализаторы </a:t>
            </a:r>
          </a:p>
          <a:p>
            <a:r>
              <a:rPr lang="ru-RU" dirty="0">
                <a:solidFill>
                  <a:srgbClr val="002060"/>
                </a:solidFill>
              </a:rPr>
              <a:t>косметические товары с использованием </a:t>
            </a:r>
            <a:r>
              <a:rPr lang="ru-RU" dirty="0" err="1">
                <a:solidFill>
                  <a:srgbClr val="002060"/>
                </a:solidFill>
              </a:rPr>
              <a:t>наночастиц</a:t>
            </a:r>
            <a:endParaRPr lang="ru-RU" dirty="0">
              <a:solidFill>
                <a:srgbClr val="002060"/>
              </a:solidFill>
            </a:endParaRPr>
          </a:p>
          <a:p>
            <a:r>
              <a:rPr lang="ru-RU" dirty="0" err="1">
                <a:solidFill>
                  <a:srgbClr val="002060"/>
                </a:solidFill>
              </a:rPr>
              <a:t>нанофильтры</a:t>
            </a:r>
            <a:r>
              <a:rPr lang="ru-RU" dirty="0">
                <a:solidFill>
                  <a:srgbClr val="002060"/>
                </a:solidFill>
              </a:rPr>
              <a:t> и т.п</a:t>
            </a:r>
            <a:r>
              <a:rPr lang="ru-RU" dirty="0" smtClean="0">
                <a:solidFill>
                  <a:srgbClr val="002060"/>
                </a:solidFill>
              </a:rPr>
              <a:t>.</a:t>
            </a:r>
          </a:p>
          <a:p>
            <a:pPr>
              <a:buNone/>
            </a:pPr>
            <a:endParaRPr lang="ru-RU" dirty="0" smtClean="0">
              <a:solidFill>
                <a:srgbClr val="002060"/>
              </a:solidFill>
            </a:endParaRPr>
          </a:p>
          <a:p>
            <a:pPr algn="just"/>
            <a:r>
              <a:rPr lang="ru-RU" sz="2400" dirty="0" smtClean="0">
                <a:solidFill>
                  <a:srgbClr val="002060"/>
                </a:solidFill>
              </a:rPr>
              <a:t>Полученные в настоящее время конкретные результаты в области НТ обещают оказать самое серьезное воздействие, как на жизнь отдельных людей, так и на развитие всего мирового сообщества. </a:t>
            </a:r>
            <a:endParaRPr lang="ru-RU" sz="2400" dirty="0">
              <a:solidFill>
                <a:srgbClr val="002060"/>
              </a:solidFill>
            </a:endParaRPr>
          </a:p>
        </p:txBody>
      </p:sp>
      <p:sp>
        <p:nvSpPr>
          <p:cNvPr id="4" name="Нижний колонтитул 4"/>
          <p:cNvSpPr>
            <a:spLocks noGrp="1"/>
          </p:cNvSpPr>
          <p:nvPr>
            <p:ph type="ftr" sz="quarter" idx="11"/>
          </p:nvPr>
        </p:nvSpPr>
        <p:spPr/>
        <p:txBody>
          <a:bodyPr/>
          <a:lstStyle/>
          <a:p>
            <a:r>
              <a:rPr lang="ru-RU"/>
              <a:t>Пустовая Л.Е.</a:t>
            </a:r>
          </a:p>
        </p:txBody>
      </p:sp>
      <p:sp>
        <p:nvSpPr>
          <p:cNvPr id="5" name="Номер слайда 5"/>
          <p:cNvSpPr>
            <a:spLocks noGrp="1"/>
          </p:cNvSpPr>
          <p:nvPr>
            <p:ph type="sldNum" sz="quarter" idx="12"/>
          </p:nvPr>
        </p:nvSpPr>
        <p:spPr/>
        <p:txBody>
          <a:bodyPr/>
          <a:lstStyle/>
          <a:p>
            <a:fld id="{999CD44A-105C-4398-97C2-A1CDFDB9C731}" type="slidenum">
              <a:rPr lang="ru-RU"/>
              <a:pPr/>
              <a:t>6</a:t>
            </a:fld>
            <a:endParaRPr lang="ru-RU"/>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610244"/>
          </a:xfrm>
        </p:spPr>
        <p:txBody>
          <a:bodyPr>
            <a:normAutofit/>
          </a:bodyPr>
          <a:lstStyle/>
          <a:p>
            <a:pPr algn="just">
              <a:lnSpc>
                <a:spcPct val="150000"/>
              </a:lnSpc>
            </a:pPr>
            <a:r>
              <a:rPr lang="ru-RU" b="1" dirty="0" err="1" smtClean="0">
                <a:solidFill>
                  <a:srgbClr val="002060"/>
                </a:solidFill>
                <a:latin typeface="Times New Roman" pitchFamily="18" charset="0"/>
                <a:cs typeface="Times New Roman" pitchFamily="18" charset="0"/>
              </a:rPr>
              <a:t>Графен</a:t>
            </a:r>
            <a:r>
              <a:rPr lang="ru-RU" dirty="0" smtClean="0">
                <a:solidFill>
                  <a:srgbClr val="002060"/>
                </a:solidFill>
                <a:latin typeface="Times New Roman" pitchFamily="18" charset="0"/>
                <a:cs typeface="Times New Roman" pitchFamily="18" charset="0"/>
              </a:rPr>
              <a:t>  — это плоский лист из атомов углерода, первый из открытых двумерных кристаллов, возможность существования которых долгое время вызывала сомнения. Такие кристаллы не могут вырасти из расплава: их скрутит и разорвет тепловыми колебаниями. Но зато плоский лист </a:t>
            </a:r>
            <a:r>
              <a:rPr lang="ru-RU" dirty="0" err="1" smtClean="0">
                <a:solidFill>
                  <a:srgbClr val="002060"/>
                </a:solidFill>
                <a:latin typeface="Times New Roman" pitchFamily="18" charset="0"/>
                <a:cs typeface="Times New Roman" pitchFamily="18" charset="0"/>
              </a:rPr>
              <a:t>графена</a:t>
            </a:r>
            <a:r>
              <a:rPr lang="ru-RU" dirty="0" smtClean="0">
                <a:solidFill>
                  <a:srgbClr val="002060"/>
                </a:solidFill>
                <a:latin typeface="Times New Roman" pitchFamily="18" charset="0"/>
                <a:cs typeface="Times New Roman" pitchFamily="18" charset="0"/>
              </a:rPr>
              <a:t> вполне реально оторвать от графита. Причем обыкновенным скотчем, как это и сделали нобелевские лауреаты.</a:t>
            </a:r>
            <a:endParaRPr lang="ru-RU" dirty="0">
              <a:solidFill>
                <a:srgbClr val="002060"/>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60</a:t>
            </a:fld>
            <a:endParaRPr lang="ru-RU"/>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10334"/>
          </a:xfrm>
        </p:spPr>
        <p:txBody>
          <a:bodyPr>
            <a:normAutofit fontScale="90000"/>
          </a:bodyPr>
          <a:lstStyle/>
          <a:p>
            <a:pPr algn="ctr"/>
            <a:r>
              <a:rPr lang="ru-RU" dirty="0" smtClean="0"/>
              <a:t>Применение </a:t>
            </a:r>
            <a:endParaRPr lang="ru-RU" dirty="0"/>
          </a:p>
        </p:txBody>
      </p:sp>
      <p:sp>
        <p:nvSpPr>
          <p:cNvPr id="3" name="Содержимое 2"/>
          <p:cNvSpPr>
            <a:spLocks noGrp="1"/>
          </p:cNvSpPr>
          <p:nvPr>
            <p:ph idx="1"/>
          </p:nvPr>
        </p:nvSpPr>
        <p:spPr>
          <a:xfrm>
            <a:off x="214282" y="1214422"/>
            <a:ext cx="8715436" cy="5110178"/>
          </a:xfrm>
        </p:spPr>
        <p:txBody>
          <a:bodyPr>
            <a:normAutofit fontScale="92500" lnSpcReduction="20000"/>
          </a:bodyPr>
          <a:lstStyle/>
          <a:p>
            <a:pPr algn="just"/>
            <a:r>
              <a:rPr lang="ru-RU" dirty="0" smtClean="0">
                <a:solidFill>
                  <a:srgbClr val="002060"/>
                </a:solidFill>
              </a:rPr>
              <a:t>Великолепные электрические свойства делают его альтернативой кремниевым полупроводникам. </a:t>
            </a:r>
          </a:p>
          <a:p>
            <a:pPr algn="just"/>
            <a:r>
              <a:rPr lang="ru-RU" dirty="0" smtClean="0">
                <a:solidFill>
                  <a:srgbClr val="002060"/>
                </a:solidFill>
              </a:rPr>
              <a:t>Он исключительно прочен на разрыв, так что конструкторам космического лифта будет из чего выбирать. Кроме того, </a:t>
            </a:r>
            <a:r>
              <a:rPr lang="ru-RU" dirty="0" err="1" smtClean="0">
                <a:solidFill>
                  <a:srgbClr val="002060"/>
                </a:solidFill>
              </a:rPr>
              <a:t>графен</a:t>
            </a:r>
            <a:r>
              <a:rPr lang="ru-RU" dirty="0" smtClean="0">
                <a:solidFill>
                  <a:srgbClr val="002060"/>
                </a:solidFill>
              </a:rPr>
              <a:t> обладает прекрасной теплопроводностью и практически прозрачен. Все это открывает путь к созданию </a:t>
            </a:r>
            <a:r>
              <a:rPr lang="ru-RU" dirty="0" err="1" smtClean="0">
                <a:solidFill>
                  <a:srgbClr val="002060"/>
                </a:solidFill>
              </a:rPr>
              <a:t>гаджетов</a:t>
            </a:r>
            <a:r>
              <a:rPr lang="ru-RU" dirty="0" smtClean="0">
                <a:solidFill>
                  <a:srgbClr val="002060"/>
                </a:solidFill>
              </a:rPr>
              <a:t> будущего — например, контактных линз, на которые можно передавать изображение.</a:t>
            </a:r>
          </a:p>
          <a:p>
            <a:pPr algn="just"/>
            <a:r>
              <a:rPr lang="ru-RU" dirty="0" smtClean="0">
                <a:solidFill>
                  <a:srgbClr val="002060"/>
                </a:solidFill>
              </a:rPr>
              <a:t>Есть и совсем неожиданные разработки. В авторитетнейшем журнале </a:t>
            </a:r>
            <a:r>
              <a:rPr lang="ru-RU" dirty="0" err="1" smtClean="0">
                <a:solidFill>
                  <a:srgbClr val="002060"/>
                </a:solidFill>
              </a:rPr>
              <a:t>Science</a:t>
            </a:r>
            <a:r>
              <a:rPr lang="ru-RU" dirty="0" smtClean="0">
                <a:solidFill>
                  <a:srgbClr val="002060"/>
                </a:solidFill>
              </a:rPr>
              <a:t> был описан такой эксперимент: по одну сторону от </a:t>
            </a:r>
            <a:r>
              <a:rPr lang="ru-RU" dirty="0" err="1" smtClean="0">
                <a:solidFill>
                  <a:srgbClr val="002060"/>
                </a:solidFill>
              </a:rPr>
              <a:t>графеновой</a:t>
            </a:r>
            <a:r>
              <a:rPr lang="ru-RU" dirty="0" smtClean="0">
                <a:solidFill>
                  <a:srgbClr val="002060"/>
                </a:solidFill>
              </a:rPr>
              <a:t> мембраны помещали водку, а далее мембрана пропускала через себя только воду, оставляя с другой стороны крепчающий с каждым часом спирт.</a:t>
            </a:r>
          </a:p>
          <a:p>
            <a:pPr algn="just"/>
            <a:r>
              <a:rPr lang="ru-RU" dirty="0" smtClean="0">
                <a:solidFill>
                  <a:srgbClr val="002060"/>
                </a:solidFill>
              </a:rPr>
              <a:t>На  рынке реальных изделий на основе </a:t>
            </a:r>
            <a:r>
              <a:rPr lang="ru-RU" dirty="0" err="1" smtClean="0">
                <a:solidFill>
                  <a:srgbClr val="002060"/>
                </a:solidFill>
              </a:rPr>
              <a:t>графена</a:t>
            </a:r>
            <a:r>
              <a:rPr lang="ru-RU" dirty="0" smtClean="0">
                <a:solidFill>
                  <a:srgbClr val="002060"/>
                </a:solidFill>
              </a:rPr>
              <a:t> пока нет.</a:t>
            </a:r>
          </a:p>
          <a:p>
            <a:endParaRPr lang="ru-RU" dirty="0"/>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61</a:t>
            </a:fld>
            <a:endParaRPr lang="ru-RU"/>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500042"/>
            <a:ext cx="8786874" cy="571504"/>
          </a:xfrm>
        </p:spPr>
        <p:txBody>
          <a:bodyPr>
            <a:noAutofit/>
          </a:bodyPr>
          <a:lstStyle/>
          <a:p>
            <a:pPr algn="ctr"/>
            <a:r>
              <a:rPr lang="ru-RU" sz="3600" b="1" dirty="0" smtClean="0"/>
              <a:t>03. </a:t>
            </a:r>
            <a:r>
              <a:rPr lang="ru-RU" sz="3600" b="1" dirty="0" err="1" smtClean="0"/>
              <a:t>Аэрогель</a:t>
            </a:r>
            <a:r>
              <a:rPr lang="ru-RU" sz="3600" b="1" dirty="0" smtClean="0"/>
              <a:t>: облегченная материя</a:t>
            </a:r>
            <a:endParaRPr lang="ru-RU" sz="3600" dirty="0"/>
          </a:p>
        </p:txBody>
      </p:sp>
      <p:sp>
        <p:nvSpPr>
          <p:cNvPr id="3" name="Содержимое 2"/>
          <p:cNvSpPr>
            <a:spLocks noGrp="1"/>
          </p:cNvSpPr>
          <p:nvPr>
            <p:ph sz="half" idx="1"/>
          </p:nvPr>
        </p:nvSpPr>
        <p:spPr>
          <a:xfrm>
            <a:off x="0" y="1214422"/>
            <a:ext cx="4495800" cy="5357850"/>
          </a:xfrm>
        </p:spPr>
        <p:txBody>
          <a:bodyPr>
            <a:noAutofit/>
          </a:bodyPr>
          <a:lstStyle/>
          <a:p>
            <a:pPr algn="just"/>
            <a:r>
              <a:rPr lang="ru-RU" sz="2000" b="1" dirty="0" err="1" smtClean="0">
                <a:solidFill>
                  <a:srgbClr val="002060"/>
                </a:solidFill>
                <a:latin typeface="Times New Roman" pitchFamily="18" charset="0"/>
                <a:cs typeface="Times New Roman" pitchFamily="18" charset="0"/>
              </a:rPr>
              <a:t>Аэроге́ли</a:t>
            </a:r>
            <a:r>
              <a:rPr lang="ru-RU" sz="2000" dirty="0" smtClean="0">
                <a:solidFill>
                  <a:srgbClr val="002060"/>
                </a:solidFill>
                <a:latin typeface="Times New Roman" pitchFamily="18" charset="0"/>
                <a:cs typeface="Times New Roman" pitchFamily="18" charset="0"/>
              </a:rPr>
              <a:t> (от лат. </a:t>
            </a:r>
            <a:r>
              <a:rPr lang="ru-RU" sz="2000" dirty="0" err="1" smtClean="0">
                <a:solidFill>
                  <a:srgbClr val="002060"/>
                </a:solidFill>
                <a:latin typeface="Times New Roman" pitchFamily="18" charset="0"/>
                <a:cs typeface="Times New Roman" pitchFamily="18" charset="0"/>
              </a:rPr>
              <a:t>aer</a:t>
            </a:r>
            <a:r>
              <a:rPr lang="ru-RU" sz="2000" dirty="0" smtClean="0">
                <a:solidFill>
                  <a:srgbClr val="002060"/>
                </a:solidFill>
                <a:latin typeface="Times New Roman" pitchFamily="18" charset="0"/>
                <a:cs typeface="Times New Roman" pitchFamily="18" charset="0"/>
              </a:rPr>
              <a:t> — воздух и </a:t>
            </a:r>
            <a:r>
              <a:rPr lang="ru-RU" sz="2000" dirty="0" err="1" smtClean="0">
                <a:solidFill>
                  <a:srgbClr val="002060"/>
                </a:solidFill>
                <a:latin typeface="Times New Roman" pitchFamily="18" charset="0"/>
                <a:cs typeface="Times New Roman" pitchFamily="18" charset="0"/>
              </a:rPr>
              <a:t>gelatus</a:t>
            </a:r>
            <a:r>
              <a:rPr lang="ru-RU" sz="2000" dirty="0" smtClean="0">
                <a:solidFill>
                  <a:srgbClr val="002060"/>
                </a:solidFill>
                <a:latin typeface="Times New Roman" pitchFamily="18" charset="0"/>
                <a:cs typeface="Times New Roman" pitchFamily="18" charset="0"/>
              </a:rPr>
              <a:t> — замороженный) — класс материалов, представляющих собой гель, в котором жидкая фаза полностью замещена газообразной.</a:t>
            </a:r>
          </a:p>
          <a:p>
            <a:pPr algn="just"/>
            <a:r>
              <a:rPr lang="ru-RU" sz="2000" dirty="0" smtClean="0">
                <a:solidFill>
                  <a:srgbClr val="002060"/>
                </a:solidFill>
                <a:latin typeface="Times New Roman" pitchFamily="18" charset="0"/>
                <a:cs typeface="Times New Roman" pitchFamily="18" charset="0"/>
              </a:rPr>
              <a:t>Молекулярная губка из диоксида кремния, углерода или иного вещества, очень-очень пористая — микроскопические пустоты могут составлять до 99% ее объема. Плотность </a:t>
            </a:r>
            <a:r>
              <a:rPr lang="ru-RU" sz="2000" dirty="0" err="1" smtClean="0">
                <a:solidFill>
                  <a:srgbClr val="002060"/>
                </a:solidFill>
                <a:latin typeface="Times New Roman" pitchFamily="18" charset="0"/>
                <a:cs typeface="Times New Roman" pitchFamily="18" charset="0"/>
              </a:rPr>
              <a:t>аэрогеля</a:t>
            </a:r>
            <a:r>
              <a:rPr lang="ru-RU" sz="2000" dirty="0" smtClean="0">
                <a:solidFill>
                  <a:srgbClr val="002060"/>
                </a:solidFill>
                <a:latin typeface="Times New Roman" pitchFamily="18" charset="0"/>
                <a:cs typeface="Times New Roman" pitchFamily="18" charset="0"/>
              </a:rPr>
              <a:t> — всего несколько килограммов на кубометр, то есть он лишь в 1,5–2 раза тяжелее воздуха и в 300–500 раз легче воды. </a:t>
            </a:r>
            <a:endParaRPr lang="ru-RU" sz="2000" dirty="0">
              <a:solidFill>
                <a:srgbClr val="002060"/>
              </a:solidFill>
              <a:latin typeface="Times New Roman" pitchFamily="18" charset="0"/>
              <a:cs typeface="Times New Roman" pitchFamily="18" charset="0"/>
            </a:endParaRPr>
          </a:p>
        </p:txBody>
      </p:sp>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62</a:t>
            </a:fld>
            <a:endParaRPr lang="ru-RU"/>
          </a:p>
        </p:txBody>
      </p:sp>
      <p:pic>
        <p:nvPicPr>
          <p:cNvPr id="11" name="Содержимое 10" descr="Aerogel_hand.jpg"/>
          <p:cNvPicPr>
            <a:picLocks noGrp="1" noChangeAspect="1"/>
          </p:cNvPicPr>
          <p:nvPr>
            <p:ph sz="half" idx="2"/>
          </p:nvPr>
        </p:nvPicPr>
        <p:blipFill>
          <a:blip r:embed="rId2" cstate="print"/>
          <a:stretch>
            <a:fillRect/>
          </a:stretch>
        </p:blipFill>
        <p:spPr>
          <a:xfrm>
            <a:off x="4643438" y="1714488"/>
            <a:ext cx="4260659" cy="3000396"/>
          </a:xfr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714356"/>
            <a:ext cx="4038600" cy="5640569"/>
          </a:xfrm>
        </p:spPr>
        <p:txBody>
          <a:bodyPr>
            <a:normAutofit lnSpcReduction="10000"/>
          </a:bodyPr>
          <a:lstStyle/>
          <a:p>
            <a:pPr algn="just"/>
            <a:r>
              <a:rPr lang="ru-RU" sz="2800" dirty="0" smtClean="0">
                <a:solidFill>
                  <a:srgbClr val="002060"/>
                </a:solidFill>
                <a:latin typeface="Times New Roman" pitchFamily="18" charset="0"/>
                <a:cs typeface="Times New Roman" pitchFamily="18" charset="0"/>
              </a:rPr>
              <a:t>Несмотря на свою воздушность, </a:t>
            </a:r>
            <a:r>
              <a:rPr lang="ru-RU" sz="2800" dirty="0" err="1" smtClean="0">
                <a:solidFill>
                  <a:srgbClr val="002060"/>
                </a:solidFill>
                <a:latin typeface="Times New Roman" pitchFamily="18" charset="0"/>
                <a:cs typeface="Times New Roman" pitchFamily="18" charset="0"/>
              </a:rPr>
              <a:t>аэрогель</a:t>
            </a:r>
            <a:r>
              <a:rPr lang="ru-RU" sz="2800" dirty="0" smtClean="0">
                <a:solidFill>
                  <a:srgbClr val="002060"/>
                </a:solidFill>
                <a:latin typeface="Times New Roman" pitchFamily="18" charset="0"/>
                <a:cs typeface="Times New Roman" pitchFamily="18" charset="0"/>
              </a:rPr>
              <a:t> весьма прочен: небольшой, со спичечный коробок, кусочек выдерживает на себе кирпич.</a:t>
            </a:r>
          </a:p>
          <a:p>
            <a:pPr algn="just"/>
            <a:r>
              <a:rPr lang="ru-RU" sz="2800" dirty="0" smtClean="0">
                <a:solidFill>
                  <a:srgbClr val="002060"/>
                </a:solidFill>
                <a:latin typeface="Times New Roman" pitchFamily="18" charset="0"/>
                <a:cs typeface="Times New Roman" pitchFamily="18" charset="0"/>
              </a:rPr>
              <a:t>Распространены </a:t>
            </a:r>
            <a:r>
              <a:rPr lang="ru-RU" sz="2800" dirty="0" err="1" smtClean="0">
                <a:solidFill>
                  <a:srgbClr val="002060"/>
                </a:solidFill>
                <a:latin typeface="Times New Roman" pitchFamily="18" charset="0"/>
                <a:cs typeface="Times New Roman" pitchFamily="18" charset="0"/>
              </a:rPr>
              <a:t>аэрогели</a:t>
            </a:r>
            <a:r>
              <a:rPr lang="ru-RU" sz="2800" dirty="0" smtClean="0">
                <a:solidFill>
                  <a:srgbClr val="002060"/>
                </a:solidFill>
                <a:latin typeface="Times New Roman" pitchFamily="18" charset="0"/>
                <a:cs typeface="Times New Roman" pitchFamily="18" charset="0"/>
              </a:rPr>
              <a:t> на основе аморфного диоксида кремния, глинозёмов, а также оксидов хрома и олова. </a:t>
            </a:r>
          </a:p>
        </p:txBody>
      </p:sp>
      <p:pic>
        <p:nvPicPr>
          <p:cNvPr id="7" name="Содержимое 6" descr="Aerogelbrick.jpg"/>
          <p:cNvPicPr>
            <a:picLocks noGrp="1" noChangeAspect="1"/>
          </p:cNvPicPr>
          <p:nvPr>
            <p:ph sz="half" idx="2"/>
          </p:nvPr>
        </p:nvPicPr>
        <p:blipFill>
          <a:blip r:embed="rId2" cstate="print"/>
          <a:stretch>
            <a:fillRect/>
          </a:stretch>
        </p:blipFill>
        <p:spPr>
          <a:xfrm>
            <a:off x="4714876" y="1142984"/>
            <a:ext cx="4038600" cy="4265771"/>
          </a:xfrm>
        </p:spPr>
      </p:pic>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63</a:t>
            </a:fld>
            <a:endParaRPr lang="ru-RU"/>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Структура </a:t>
            </a:r>
            <a:endParaRPr lang="ru-RU" dirty="0"/>
          </a:p>
        </p:txBody>
      </p:sp>
      <p:sp>
        <p:nvSpPr>
          <p:cNvPr id="3" name="Содержимое 2"/>
          <p:cNvSpPr>
            <a:spLocks noGrp="1"/>
          </p:cNvSpPr>
          <p:nvPr>
            <p:ph idx="1"/>
          </p:nvPr>
        </p:nvSpPr>
        <p:spPr/>
        <p:txBody>
          <a:bodyPr/>
          <a:lstStyle/>
          <a:p>
            <a:pPr algn="just"/>
            <a:r>
              <a:rPr lang="ru-RU" dirty="0" err="1" smtClean="0">
                <a:solidFill>
                  <a:srgbClr val="002060"/>
                </a:solidFill>
              </a:rPr>
              <a:t>Аэрогели</a:t>
            </a:r>
            <a:r>
              <a:rPr lang="ru-RU" dirty="0" smtClean="0">
                <a:solidFill>
                  <a:srgbClr val="002060"/>
                </a:solidFill>
              </a:rPr>
              <a:t> относятся к классу </a:t>
            </a:r>
            <a:r>
              <a:rPr lang="ru-RU" dirty="0" err="1" smtClean="0">
                <a:solidFill>
                  <a:srgbClr val="002060"/>
                </a:solidFill>
              </a:rPr>
              <a:t>мезопористых</a:t>
            </a:r>
            <a:r>
              <a:rPr lang="ru-RU" dirty="0" smtClean="0">
                <a:solidFill>
                  <a:srgbClr val="002060"/>
                </a:solidFill>
              </a:rPr>
              <a:t> материалов, в которых полости занимают не менее 50 % объёма. Как правило, этот процент достигает 90—99, а плотность составляет от 1 до 150 кг/м³. По структуре </a:t>
            </a:r>
            <a:r>
              <a:rPr lang="ru-RU" dirty="0" err="1" smtClean="0">
                <a:solidFill>
                  <a:srgbClr val="002060"/>
                </a:solidFill>
              </a:rPr>
              <a:t>аэрогели</a:t>
            </a:r>
            <a:r>
              <a:rPr lang="ru-RU" dirty="0" smtClean="0">
                <a:solidFill>
                  <a:srgbClr val="002060"/>
                </a:solidFill>
              </a:rPr>
              <a:t> представляют собой древовидную сеть из объединенных в кластеры </a:t>
            </a:r>
            <a:r>
              <a:rPr lang="ru-RU" dirty="0" err="1" smtClean="0">
                <a:solidFill>
                  <a:srgbClr val="002060"/>
                </a:solidFill>
              </a:rPr>
              <a:t>наночастиц</a:t>
            </a:r>
            <a:r>
              <a:rPr lang="ru-RU" dirty="0" smtClean="0">
                <a:solidFill>
                  <a:srgbClr val="002060"/>
                </a:solidFill>
              </a:rPr>
              <a:t> размером 2—5 нм и пор размерами до 100 нм.</a:t>
            </a:r>
            <a:endParaRPr lang="ru-RU" dirty="0">
              <a:solidFill>
                <a:srgbClr val="002060"/>
              </a:solidFill>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64</a:t>
            </a:fld>
            <a:endParaRPr lang="ru-RU"/>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24648"/>
          </a:xfrm>
        </p:spPr>
        <p:txBody>
          <a:bodyPr>
            <a:normAutofit fontScale="90000"/>
          </a:bodyPr>
          <a:lstStyle/>
          <a:p>
            <a:pPr algn="ctr"/>
            <a:r>
              <a:rPr lang="ru-RU" sz="5400" dirty="0" smtClean="0"/>
              <a:t>Применение</a:t>
            </a:r>
            <a:endParaRPr lang="ru-RU" dirty="0"/>
          </a:p>
        </p:txBody>
      </p:sp>
      <p:sp>
        <p:nvSpPr>
          <p:cNvPr id="3" name="Содержимое 2"/>
          <p:cNvSpPr>
            <a:spLocks noGrp="1"/>
          </p:cNvSpPr>
          <p:nvPr>
            <p:ph sz="half" idx="1"/>
          </p:nvPr>
        </p:nvSpPr>
        <p:spPr>
          <a:xfrm>
            <a:off x="457200" y="1500174"/>
            <a:ext cx="5329246" cy="4854751"/>
          </a:xfrm>
        </p:spPr>
        <p:txBody>
          <a:bodyPr>
            <a:normAutofit fontScale="85000" lnSpcReduction="20000"/>
          </a:bodyPr>
          <a:lstStyle/>
          <a:p>
            <a:pPr algn="just"/>
            <a:r>
              <a:rPr lang="ru-RU" sz="2800" dirty="0" smtClean="0">
                <a:solidFill>
                  <a:srgbClr val="002060"/>
                </a:solidFill>
                <a:latin typeface="Times New Roman" pitchFamily="18" charset="0"/>
                <a:cs typeface="Times New Roman" pitchFamily="18" charset="0"/>
              </a:rPr>
              <a:t>Это едва ли не лучший материал для теплоизоляции в мире: легкий, достаточно прочный, не поддающийся коррозии и гниению, не горящий в огне и, само собой, не тонущий в воде. </a:t>
            </a:r>
            <a:r>
              <a:rPr lang="ru-RU" sz="2800" dirty="0" err="1" smtClean="0">
                <a:solidFill>
                  <a:srgbClr val="002060"/>
                </a:solidFill>
                <a:latin typeface="Times New Roman" pitchFamily="18" charset="0"/>
                <a:cs typeface="Times New Roman" pitchFamily="18" charset="0"/>
              </a:rPr>
              <a:t>Аэрогель</a:t>
            </a:r>
            <a:r>
              <a:rPr lang="ru-RU" sz="2800" dirty="0" smtClean="0">
                <a:solidFill>
                  <a:srgbClr val="002060"/>
                </a:solidFill>
                <a:latin typeface="Times New Roman" pitchFamily="18" charset="0"/>
                <a:cs typeface="Times New Roman" pitchFamily="18" charset="0"/>
              </a:rPr>
              <a:t> может радикально сократить потери тепла зданиями или, напротив, снизить расходы на кондиционирование воздуха и работу морозильных установок. На основе углеродного </a:t>
            </a:r>
            <a:r>
              <a:rPr lang="ru-RU" sz="2800" dirty="0" err="1" smtClean="0">
                <a:solidFill>
                  <a:srgbClr val="002060"/>
                </a:solidFill>
                <a:latin typeface="Times New Roman" pitchFamily="18" charset="0"/>
                <a:cs typeface="Times New Roman" pitchFamily="18" charset="0"/>
              </a:rPr>
              <a:t>аэрогеля</a:t>
            </a:r>
            <a:r>
              <a:rPr lang="ru-RU" sz="2800" dirty="0" smtClean="0">
                <a:solidFill>
                  <a:srgbClr val="002060"/>
                </a:solidFill>
                <a:latin typeface="Times New Roman" pitchFamily="18" charset="0"/>
                <a:cs typeface="Times New Roman" pitchFamily="18" charset="0"/>
              </a:rPr>
              <a:t> можно создавать </a:t>
            </a:r>
            <a:r>
              <a:rPr lang="ru-RU" sz="2800" dirty="0" err="1" smtClean="0">
                <a:solidFill>
                  <a:srgbClr val="002060"/>
                </a:solidFill>
                <a:latin typeface="Times New Roman" pitchFamily="18" charset="0"/>
                <a:cs typeface="Times New Roman" pitchFamily="18" charset="0"/>
              </a:rPr>
              <a:t>суперконденсаторы</a:t>
            </a:r>
            <a:r>
              <a:rPr lang="ru-RU" sz="2800" dirty="0" smtClean="0">
                <a:solidFill>
                  <a:srgbClr val="002060"/>
                </a:solidFill>
                <a:latin typeface="Times New Roman" pitchFamily="18" charset="0"/>
                <a:cs typeface="Times New Roman" pitchFamily="18" charset="0"/>
              </a:rPr>
              <a:t>, сочетающие высокую емкость с возможностью выдавать сильный ток при разрядке.</a:t>
            </a:r>
          </a:p>
        </p:txBody>
      </p:sp>
      <p:pic>
        <p:nvPicPr>
          <p:cNvPr id="7" name="Содержимое 6" descr="640px-Aerogel_matches.jpg"/>
          <p:cNvPicPr>
            <a:picLocks noGrp="1" noChangeAspect="1"/>
          </p:cNvPicPr>
          <p:nvPr>
            <p:ph sz="half" idx="2"/>
          </p:nvPr>
        </p:nvPicPr>
        <p:blipFill>
          <a:blip r:embed="rId2" cstate="print"/>
          <a:stretch>
            <a:fillRect/>
          </a:stretch>
        </p:blipFill>
        <p:spPr>
          <a:xfrm>
            <a:off x="6143636" y="1928802"/>
            <a:ext cx="2802524" cy="3809682"/>
          </a:xfrm>
        </p:spPr>
      </p:pic>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65</a:t>
            </a:fld>
            <a:endParaRPr lang="ru-RU"/>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653210"/>
          </a:xfrm>
        </p:spPr>
        <p:txBody>
          <a:bodyPr>
            <a:normAutofit fontScale="90000"/>
          </a:bodyPr>
          <a:lstStyle/>
          <a:p>
            <a:pPr algn="ctr"/>
            <a:r>
              <a:rPr lang="ru-RU" dirty="0" smtClean="0"/>
              <a:t>В настоящее время</a:t>
            </a:r>
            <a:endParaRPr lang="ru-RU" dirty="0"/>
          </a:p>
        </p:txBody>
      </p:sp>
      <p:sp>
        <p:nvSpPr>
          <p:cNvPr id="3" name="Содержимое 2"/>
          <p:cNvSpPr>
            <a:spLocks noGrp="1"/>
          </p:cNvSpPr>
          <p:nvPr>
            <p:ph sz="half" idx="1"/>
          </p:nvPr>
        </p:nvSpPr>
        <p:spPr>
          <a:xfrm>
            <a:off x="457200" y="1643050"/>
            <a:ext cx="5400684" cy="4711875"/>
          </a:xfrm>
        </p:spPr>
        <p:txBody>
          <a:bodyPr>
            <a:normAutofit lnSpcReduction="10000"/>
          </a:bodyPr>
          <a:lstStyle/>
          <a:p>
            <a:pPr algn="just"/>
            <a:r>
              <a:rPr lang="ru-RU" dirty="0" err="1" smtClean="0">
                <a:solidFill>
                  <a:srgbClr val="002060"/>
                </a:solidFill>
              </a:rPr>
              <a:t>Аэрогель</a:t>
            </a:r>
            <a:r>
              <a:rPr lang="ru-RU" dirty="0" smtClean="0">
                <a:solidFill>
                  <a:srgbClr val="002060"/>
                </a:solidFill>
              </a:rPr>
              <a:t> стоит безумно дорого и потому пока применяется в основном для космических нужд. Речь идет не только о теплоизоляции </a:t>
            </a:r>
            <a:r>
              <a:rPr lang="ru-RU" dirty="0" err="1" smtClean="0">
                <a:solidFill>
                  <a:srgbClr val="002060"/>
                </a:solidFill>
              </a:rPr>
              <a:t>марсоходов</a:t>
            </a:r>
            <a:r>
              <a:rPr lang="ru-RU" dirty="0" smtClean="0">
                <a:solidFill>
                  <a:srgbClr val="002060"/>
                </a:solidFill>
              </a:rPr>
              <a:t> или скафандров — этот материал использовался как ловушка для рассеянных в космическом пространстве пылинок: панели из </a:t>
            </a:r>
            <a:r>
              <a:rPr lang="ru-RU" dirty="0" err="1" smtClean="0">
                <a:solidFill>
                  <a:srgbClr val="002060"/>
                </a:solidFill>
              </a:rPr>
              <a:t>аэрогеля</a:t>
            </a:r>
            <a:r>
              <a:rPr lang="ru-RU" dirty="0" smtClean="0">
                <a:solidFill>
                  <a:srgbClr val="002060"/>
                </a:solidFill>
              </a:rPr>
              <a:t> были установлены на американском аппарате </a:t>
            </a:r>
            <a:r>
              <a:rPr lang="ru-RU" dirty="0" err="1" smtClean="0">
                <a:solidFill>
                  <a:srgbClr val="002060"/>
                </a:solidFill>
              </a:rPr>
              <a:t>Stardust</a:t>
            </a:r>
            <a:r>
              <a:rPr lang="ru-RU" dirty="0" smtClean="0">
                <a:solidFill>
                  <a:srgbClr val="002060"/>
                </a:solidFill>
              </a:rPr>
              <a:t>.</a:t>
            </a:r>
          </a:p>
          <a:p>
            <a:endParaRPr lang="ru-RU" dirty="0"/>
          </a:p>
        </p:txBody>
      </p:sp>
      <p:pic>
        <p:nvPicPr>
          <p:cNvPr id="7" name="Содержимое 6" descr="220px-Stardust_Dust_Collector_with_aerogel.jpg"/>
          <p:cNvPicPr>
            <a:picLocks noGrp="1" noChangeAspect="1"/>
          </p:cNvPicPr>
          <p:nvPr>
            <p:ph sz="half" idx="2"/>
          </p:nvPr>
        </p:nvPicPr>
        <p:blipFill>
          <a:blip r:embed="rId2" cstate="print"/>
          <a:stretch>
            <a:fillRect/>
          </a:stretch>
        </p:blipFill>
        <p:spPr>
          <a:xfrm>
            <a:off x="6332219" y="2071678"/>
            <a:ext cx="2608035" cy="2370941"/>
          </a:xfrm>
        </p:spPr>
      </p:pic>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66</a:t>
            </a:fld>
            <a:endParaRPr lang="ru-RU"/>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610244"/>
          </a:xfrm>
        </p:spPr>
        <p:txBody>
          <a:bodyPr>
            <a:normAutofit/>
          </a:bodyPr>
          <a:lstStyle/>
          <a:p>
            <a:pPr algn="just"/>
            <a:r>
              <a:rPr lang="ru-RU" dirty="0" smtClean="0">
                <a:solidFill>
                  <a:srgbClr val="002060"/>
                </a:solidFill>
              </a:rPr>
              <a:t>Впрочем, если плитки из </a:t>
            </a:r>
            <a:r>
              <a:rPr lang="ru-RU" dirty="0" err="1" smtClean="0">
                <a:solidFill>
                  <a:srgbClr val="002060"/>
                </a:solidFill>
              </a:rPr>
              <a:t>аэрогеля</a:t>
            </a:r>
            <a:r>
              <a:rPr lang="ru-RU" dirty="0" smtClean="0">
                <a:solidFill>
                  <a:srgbClr val="002060"/>
                </a:solidFill>
              </a:rPr>
              <a:t> не должны быть аккуратными, его стоимость резко падает. Сегодня уже делают куртки с его использованием, причем по вполне доступным ценам (порядка 300 долларов).</a:t>
            </a:r>
          </a:p>
          <a:p>
            <a:pPr algn="just"/>
            <a:r>
              <a:rPr lang="ru-RU" dirty="0" smtClean="0">
                <a:solidFill>
                  <a:srgbClr val="002060"/>
                </a:solidFill>
              </a:rPr>
              <a:t>В зависимости от размера и формы образца, цена составляет от $25 (фрагменты) до $125 (кусочек, помещающийся на ладони).</a:t>
            </a: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67</a:t>
            </a:fld>
            <a:endParaRPr lang="ru-RU"/>
          </a:p>
        </p:txBody>
      </p:sp>
      <p:pic>
        <p:nvPicPr>
          <p:cNvPr id="6" name="Рисунок 5" descr="i.jpg"/>
          <p:cNvPicPr>
            <a:picLocks noChangeAspect="1"/>
          </p:cNvPicPr>
          <p:nvPr/>
        </p:nvPicPr>
        <p:blipFill>
          <a:blip r:embed="rId2" cstate="print"/>
          <a:stretch>
            <a:fillRect/>
          </a:stretch>
        </p:blipFill>
        <p:spPr>
          <a:xfrm>
            <a:off x="1285852" y="4214818"/>
            <a:ext cx="2900383" cy="2071702"/>
          </a:xfrm>
          <a:prstGeom prst="rect">
            <a:avLst/>
          </a:prstGeom>
        </p:spPr>
      </p:pic>
      <p:pic>
        <p:nvPicPr>
          <p:cNvPr id="7" name="Рисунок 6" descr="i (1).jpg"/>
          <p:cNvPicPr>
            <a:picLocks noChangeAspect="1"/>
          </p:cNvPicPr>
          <p:nvPr/>
        </p:nvPicPr>
        <p:blipFill>
          <a:blip r:embed="rId3" cstate="print"/>
          <a:stretch>
            <a:fillRect/>
          </a:stretch>
        </p:blipFill>
        <p:spPr>
          <a:xfrm>
            <a:off x="5143504" y="4214818"/>
            <a:ext cx="2643206" cy="2131618"/>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04. Сплавы с эффектом памяти: вернуть былую форму</a:t>
            </a:r>
            <a:endParaRPr lang="ru-RU" dirty="0"/>
          </a:p>
        </p:txBody>
      </p:sp>
      <p:sp>
        <p:nvSpPr>
          <p:cNvPr id="3" name="Содержимое 2"/>
          <p:cNvSpPr>
            <a:spLocks noGrp="1"/>
          </p:cNvSpPr>
          <p:nvPr>
            <p:ph sz="half" idx="1"/>
          </p:nvPr>
        </p:nvSpPr>
        <p:spPr>
          <a:xfrm>
            <a:off x="285720" y="1920085"/>
            <a:ext cx="4210080" cy="4434840"/>
          </a:xfrm>
        </p:spPr>
        <p:txBody>
          <a:bodyPr>
            <a:normAutofit fontScale="85000" lnSpcReduction="20000"/>
          </a:bodyPr>
          <a:lstStyle/>
          <a:p>
            <a:pPr algn="just"/>
            <a:r>
              <a:rPr lang="ru-RU" dirty="0" smtClean="0">
                <a:solidFill>
                  <a:srgbClr val="002060"/>
                </a:solidFill>
              </a:rPr>
              <a:t>Некоторые металлы демонстрируют странное свойство: их можно изогнуть, и они сохранят эту форму, как и полагается пластичному веществу, но только если их не нагревать. Стоит это сделать, как деталь сама восстанавливает первоначальную конфигурацию. Эффект памяти был обнаружен еще до Второй мировой войны, с тех пор его научились применять во многих областях.</a:t>
            </a:r>
            <a:endParaRPr lang="ru-RU" dirty="0">
              <a:solidFill>
                <a:srgbClr val="002060"/>
              </a:solidFill>
            </a:endParaRPr>
          </a:p>
        </p:txBody>
      </p:sp>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68</a:t>
            </a:fld>
            <a:endParaRPr lang="ru-RU"/>
          </a:p>
        </p:txBody>
      </p:sp>
      <p:pic>
        <p:nvPicPr>
          <p:cNvPr id="8" name="Рисунок 7" descr="shape-memory-alloys.jpg"/>
          <p:cNvPicPr>
            <a:picLocks noChangeAspect="1"/>
          </p:cNvPicPr>
          <p:nvPr/>
        </p:nvPicPr>
        <p:blipFill>
          <a:blip r:embed="rId2" cstate="print"/>
          <a:stretch>
            <a:fillRect/>
          </a:stretch>
        </p:blipFill>
        <p:spPr>
          <a:xfrm>
            <a:off x="4714876" y="2071678"/>
            <a:ext cx="4239808" cy="4195758"/>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4686304" cy="1367590"/>
          </a:xfrm>
        </p:spPr>
        <p:txBody>
          <a:bodyPr>
            <a:normAutofit/>
          </a:bodyPr>
          <a:lstStyle/>
          <a:p>
            <a:pPr algn="ctr"/>
            <a:r>
              <a:rPr lang="ru-RU" dirty="0" smtClean="0"/>
              <a:t>Применение </a:t>
            </a:r>
            <a:endParaRPr lang="ru-RU" dirty="0"/>
          </a:p>
        </p:txBody>
      </p:sp>
      <p:sp>
        <p:nvSpPr>
          <p:cNvPr id="3" name="Содержимое 2"/>
          <p:cNvSpPr>
            <a:spLocks noGrp="1"/>
          </p:cNvSpPr>
          <p:nvPr>
            <p:ph idx="1"/>
          </p:nvPr>
        </p:nvSpPr>
        <p:spPr>
          <a:xfrm>
            <a:off x="457200" y="2357430"/>
            <a:ext cx="8229600" cy="3967170"/>
          </a:xfrm>
        </p:spPr>
        <p:txBody>
          <a:bodyPr>
            <a:normAutofit lnSpcReduction="10000"/>
          </a:bodyPr>
          <a:lstStyle/>
          <a:p>
            <a:pPr algn="just"/>
            <a:r>
              <a:rPr lang="ru-RU" dirty="0" smtClean="0">
                <a:solidFill>
                  <a:srgbClr val="002060"/>
                </a:solidFill>
              </a:rPr>
              <a:t>Практически любые предметы, которые должны менять свою форму без вмешательства человека: от протезов до автомобилей.</a:t>
            </a:r>
          </a:p>
          <a:p>
            <a:pPr algn="just"/>
            <a:r>
              <a:rPr lang="ru-RU" b="1" dirty="0" smtClean="0">
                <a:solidFill>
                  <a:schemeClr val="accent2">
                    <a:lumMod val="75000"/>
                  </a:schemeClr>
                </a:solidFill>
              </a:rPr>
              <a:t>В настоящее время</a:t>
            </a:r>
            <a:endParaRPr lang="ru-RU" dirty="0" smtClean="0">
              <a:solidFill>
                <a:schemeClr val="accent2">
                  <a:lumMod val="75000"/>
                </a:schemeClr>
              </a:solidFill>
            </a:endParaRPr>
          </a:p>
          <a:p>
            <a:pPr algn="just"/>
            <a:r>
              <a:rPr lang="ru-RU" dirty="0" smtClean="0">
                <a:solidFill>
                  <a:srgbClr val="002060"/>
                </a:solidFill>
              </a:rPr>
              <a:t>Эти материалы используются во множестве разных изделий, включая самые оригинальные: еще в 1990-х годах был построен первый робот, ноги которого передвигаются именно благодаря эффекту памяти. Сегодня речь идет о том, чтобы сделать эту технологию еще лучше и дешевле.</a:t>
            </a:r>
          </a:p>
          <a:p>
            <a:endParaRPr lang="ru-RU" dirty="0"/>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69</a:t>
            </a:fld>
            <a:endParaRPr lang="ru-RU"/>
          </a:p>
        </p:txBody>
      </p:sp>
      <p:pic>
        <p:nvPicPr>
          <p:cNvPr id="6" name="Содержимое 6" descr="rep_255_049-3_jpg_450x300_crop_q70.jpg"/>
          <p:cNvPicPr>
            <a:picLocks noChangeAspect="1"/>
          </p:cNvPicPr>
          <p:nvPr/>
        </p:nvPicPr>
        <p:blipFill>
          <a:blip r:embed="rId2" cstate="print"/>
          <a:stretch>
            <a:fillRect/>
          </a:stretch>
        </p:blipFill>
        <p:spPr>
          <a:xfrm>
            <a:off x="5643570" y="285728"/>
            <a:ext cx="2895592" cy="193039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a:xfrm>
            <a:off x="457200" y="277813"/>
            <a:ext cx="8229600" cy="5722955"/>
          </a:xfrm>
        </p:spPr>
        <p:txBody>
          <a:bodyPr/>
          <a:lstStyle/>
          <a:p>
            <a:pPr algn="just"/>
            <a:r>
              <a:rPr lang="ru-RU" sz="3000" dirty="0">
                <a:solidFill>
                  <a:srgbClr val="002060"/>
                </a:solidFill>
              </a:rPr>
              <a:t>В связи с этим очевидна и необходимость параллельного изучения возможных </a:t>
            </a:r>
            <a:r>
              <a:rPr lang="ru-RU" sz="3000" i="1" u="sng" dirty="0">
                <a:solidFill>
                  <a:srgbClr val="002060"/>
                </a:solidFill>
              </a:rPr>
              <a:t>негативных последствий</a:t>
            </a:r>
            <a:r>
              <a:rPr lang="ru-RU" sz="3000" dirty="0">
                <a:solidFill>
                  <a:srgbClr val="002060"/>
                </a:solidFill>
              </a:rPr>
              <a:t> применения </a:t>
            </a:r>
            <a:r>
              <a:rPr lang="ru-RU" sz="3000" dirty="0" err="1">
                <a:solidFill>
                  <a:srgbClr val="002060"/>
                </a:solidFill>
              </a:rPr>
              <a:t>нанотехнологий</a:t>
            </a:r>
            <a:r>
              <a:rPr lang="ru-RU" sz="3000" dirty="0">
                <a:solidFill>
                  <a:srgbClr val="002060"/>
                </a:solidFill>
              </a:rPr>
              <a:t> и разработки санитарно-гигиенического нормирования, метрологического обеспечения, средств коллективной и индивидуальной защиты, технологических, организационных, административных мероприятий, направленных на снижение (исключение) их отрицательного воздействия на окружающую среду и здоровье человека.</a:t>
            </a:r>
          </a:p>
        </p:txBody>
      </p:sp>
      <p:sp>
        <p:nvSpPr>
          <p:cNvPr id="3" name="Нижний колонтитул 3"/>
          <p:cNvSpPr>
            <a:spLocks noGrp="1"/>
          </p:cNvSpPr>
          <p:nvPr>
            <p:ph type="ftr" sz="quarter" idx="11"/>
          </p:nvPr>
        </p:nvSpPr>
        <p:spPr/>
        <p:txBody>
          <a:bodyPr/>
          <a:lstStyle/>
          <a:p>
            <a:r>
              <a:rPr lang="ru-RU"/>
              <a:t>Пустовая Л.Е.</a:t>
            </a:r>
          </a:p>
        </p:txBody>
      </p:sp>
      <p:sp>
        <p:nvSpPr>
          <p:cNvPr id="4" name="Номер слайда 4"/>
          <p:cNvSpPr>
            <a:spLocks noGrp="1"/>
          </p:cNvSpPr>
          <p:nvPr>
            <p:ph type="sldNum" sz="quarter" idx="12"/>
          </p:nvPr>
        </p:nvSpPr>
        <p:spPr/>
        <p:txBody>
          <a:bodyPr/>
          <a:lstStyle/>
          <a:p>
            <a:fld id="{95F48629-8266-4D5B-8050-C91A0917E5D3}" type="slidenum">
              <a:rPr lang="ru-RU"/>
              <a:pPr/>
              <a:t>7</a:t>
            </a:fld>
            <a:endParaRPr lang="ru-RU"/>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b="1" dirty="0" smtClean="0">
                <a:latin typeface="Times New Roman" pitchFamily="18" charset="0"/>
                <a:cs typeface="Times New Roman" pitchFamily="18" charset="0"/>
              </a:rPr>
              <a:t>05. Высокотемпературные сверхпроводники: не терять электричество</a:t>
            </a:r>
            <a:endParaRPr lang="ru-RU" sz="3200" dirty="0">
              <a:latin typeface="Times New Roman" pitchFamily="18" charset="0"/>
              <a:cs typeface="Times New Roman" pitchFamily="18" charset="0"/>
            </a:endParaRPr>
          </a:p>
        </p:txBody>
      </p:sp>
      <p:sp>
        <p:nvSpPr>
          <p:cNvPr id="3" name="Содержимое 2"/>
          <p:cNvSpPr>
            <a:spLocks noGrp="1"/>
          </p:cNvSpPr>
          <p:nvPr>
            <p:ph sz="half" idx="1"/>
          </p:nvPr>
        </p:nvSpPr>
        <p:spPr>
          <a:xfrm>
            <a:off x="285720" y="1920085"/>
            <a:ext cx="4210080" cy="4434840"/>
          </a:xfrm>
        </p:spPr>
        <p:txBody>
          <a:bodyPr>
            <a:normAutofit fontScale="77500" lnSpcReduction="20000"/>
          </a:bodyPr>
          <a:lstStyle/>
          <a:p>
            <a:pPr algn="just"/>
            <a:r>
              <a:rPr lang="ru-RU" dirty="0" smtClean="0">
                <a:solidFill>
                  <a:srgbClr val="002060"/>
                </a:solidFill>
              </a:rPr>
              <a:t>При температурах близких к абсолютному нулю некоторые металлы становятся сверхпроводниками, то есть электричество проходит через них безо всякого сопротивления. В последние десятилетия ученым удалось создать материалы, которые становятся сверхпроводниками при высоких температурах. «Высокие» — понятие относительное и означает в данном случае «выше  температуры жидкого азота –186 °С». Но и это уже прогресс.</a:t>
            </a:r>
            <a:endParaRPr lang="ru-RU" dirty="0">
              <a:solidFill>
                <a:srgbClr val="002060"/>
              </a:solidFill>
            </a:endParaRPr>
          </a:p>
        </p:txBody>
      </p:sp>
      <p:pic>
        <p:nvPicPr>
          <p:cNvPr id="7" name="Содержимое 6" descr="rep_255_050-1_jpg_450x300_crop_q70.jpg"/>
          <p:cNvPicPr>
            <a:picLocks noGrp="1" noChangeAspect="1"/>
          </p:cNvPicPr>
          <p:nvPr>
            <p:ph sz="half" idx="2"/>
          </p:nvPr>
        </p:nvPicPr>
        <p:blipFill>
          <a:blip r:embed="rId2" cstate="print"/>
          <a:stretch>
            <a:fillRect/>
          </a:stretch>
        </p:blipFill>
        <p:spPr>
          <a:xfrm>
            <a:off x="4643438" y="2285992"/>
            <a:ext cx="4038600" cy="2692400"/>
          </a:xfrm>
        </p:spPr>
      </p:pic>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70</a:t>
            </a:fld>
            <a:endParaRPr lang="ru-RU"/>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642918"/>
            <a:ext cx="8643998" cy="5857916"/>
          </a:xfrm>
        </p:spPr>
        <p:txBody>
          <a:bodyPr>
            <a:normAutofit fontScale="85000" lnSpcReduction="20000"/>
          </a:bodyPr>
          <a:lstStyle/>
          <a:p>
            <a:pPr algn="just"/>
            <a:r>
              <a:rPr lang="ru-RU" sz="2700" dirty="0" smtClean="0">
                <a:solidFill>
                  <a:srgbClr val="002060"/>
                </a:solidFill>
                <a:latin typeface="Times New Roman" pitchFamily="18" charset="0"/>
                <a:cs typeface="Times New Roman" pitchFamily="18" charset="0"/>
              </a:rPr>
              <a:t>Разработки с применением эффекта сверхпроводимости, особо актуального для наших протяженных территорий. Мы продолжаем терять гигантские объемы энергии при передаче ее по территории страны, гигантские объемы.</a:t>
            </a:r>
          </a:p>
          <a:p>
            <a:pPr algn="just"/>
            <a:r>
              <a:rPr lang="ru-RU" sz="2700" dirty="0" smtClean="0">
                <a:solidFill>
                  <a:srgbClr val="002060"/>
                </a:solidFill>
                <a:latin typeface="Times New Roman" pitchFamily="18" charset="0"/>
                <a:cs typeface="Times New Roman" pitchFamily="18" charset="0"/>
              </a:rPr>
              <a:t>Вместо нагромождения проводов можно использовать тонюсенькую сверхпроводящую проволоку, погруженную в охлаждающее вещество. Для этого хватит небольшой трубы и не нужна будет полоса отчуждения в сотню метров шириной.</a:t>
            </a:r>
          </a:p>
          <a:p>
            <a:pPr algn="just"/>
            <a:r>
              <a:rPr lang="ru-RU" sz="2700" dirty="0" smtClean="0">
                <a:solidFill>
                  <a:srgbClr val="002060"/>
                </a:solidFill>
                <a:latin typeface="Times New Roman" pitchFamily="18" charset="0"/>
                <a:cs typeface="Times New Roman" pitchFamily="18" charset="0"/>
              </a:rPr>
              <a:t>Также сверхпроводники позволяют строить мощные  электромагниты, которые нужны в томографах и для манипуляций с плазмой в термоядерных реакторах. Если сверхпроводники окажутся еще и не слишком дорогими, их можно будет использовать в экспрессах на магнитной подвеске.</a:t>
            </a:r>
          </a:p>
          <a:p>
            <a:pPr algn="just"/>
            <a:r>
              <a:rPr lang="ru-RU" sz="2700" b="1" dirty="0" smtClean="0">
                <a:solidFill>
                  <a:srgbClr val="002060"/>
                </a:solidFill>
                <a:latin typeface="Times New Roman" pitchFamily="18" charset="0"/>
                <a:cs typeface="Times New Roman" pitchFamily="18" charset="0"/>
              </a:rPr>
              <a:t>В настоящее время</a:t>
            </a:r>
            <a:endParaRPr lang="ru-RU" sz="2700" dirty="0" smtClean="0">
              <a:solidFill>
                <a:srgbClr val="002060"/>
              </a:solidFill>
              <a:latin typeface="Times New Roman" pitchFamily="18" charset="0"/>
              <a:cs typeface="Times New Roman" pitchFamily="18" charset="0"/>
            </a:endParaRPr>
          </a:p>
          <a:p>
            <a:pPr algn="just"/>
            <a:r>
              <a:rPr lang="ru-RU" sz="2700" dirty="0" smtClean="0">
                <a:solidFill>
                  <a:srgbClr val="002060"/>
                </a:solidFill>
                <a:latin typeface="Times New Roman" pitchFamily="18" charset="0"/>
                <a:cs typeface="Times New Roman" pitchFamily="18" charset="0"/>
              </a:rPr>
              <a:t>Рекорд пока составляет –163 °С, исследования продвигаются медленно, полноценной теории нет до сих пор. Более того, никто не знает и того, возможны ли в принципе сверхпроводники, работающие при комнатной температуре.</a:t>
            </a:r>
          </a:p>
          <a:p>
            <a:endParaRPr lang="ru-RU" dirty="0"/>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71</a:t>
            </a:fld>
            <a:endParaRPr lang="ru-RU"/>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653210"/>
          </a:xfrm>
        </p:spPr>
        <p:txBody>
          <a:bodyPr>
            <a:normAutofit/>
          </a:bodyPr>
          <a:lstStyle/>
          <a:p>
            <a:pPr algn="ctr"/>
            <a:r>
              <a:rPr lang="ru-RU" sz="3600" b="1" dirty="0" smtClean="0"/>
              <a:t>6. Стекло с добавками: лазер для всех</a:t>
            </a:r>
            <a:endParaRPr lang="ru-RU" sz="3600" dirty="0"/>
          </a:p>
        </p:txBody>
      </p:sp>
      <p:sp>
        <p:nvSpPr>
          <p:cNvPr id="3" name="Содержимое 2"/>
          <p:cNvSpPr>
            <a:spLocks noGrp="1"/>
          </p:cNvSpPr>
          <p:nvPr>
            <p:ph sz="half" idx="1"/>
          </p:nvPr>
        </p:nvSpPr>
        <p:spPr>
          <a:xfrm>
            <a:off x="457200" y="1643050"/>
            <a:ext cx="4038600" cy="4711875"/>
          </a:xfrm>
        </p:spPr>
        <p:txBody>
          <a:bodyPr/>
          <a:lstStyle/>
          <a:p>
            <a:pPr algn="just"/>
            <a:r>
              <a:rPr lang="ru-RU" dirty="0" smtClean="0">
                <a:solidFill>
                  <a:srgbClr val="002060"/>
                </a:solidFill>
              </a:rPr>
              <a:t>Добавление редкоземельных элементов (например, европия) позволяет превратить обычное стекло в активную среду лазера — материал, в котором свет не затухает, а, напротив, усиливается.</a:t>
            </a:r>
            <a:endParaRPr lang="ru-RU" dirty="0">
              <a:solidFill>
                <a:srgbClr val="002060"/>
              </a:solidFill>
            </a:endParaRPr>
          </a:p>
        </p:txBody>
      </p:sp>
      <p:pic>
        <p:nvPicPr>
          <p:cNvPr id="7" name="Содержимое 6" descr="rep_255_050-2_jpg_450x300_crop_q70.jpg"/>
          <p:cNvPicPr>
            <a:picLocks noGrp="1" noChangeAspect="1"/>
          </p:cNvPicPr>
          <p:nvPr>
            <p:ph sz="half" idx="2"/>
          </p:nvPr>
        </p:nvPicPr>
        <p:blipFill>
          <a:blip r:embed="rId2" cstate="print"/>
          <a:stretch>
            <a:fillRect/>
          </a:stretch>
        </p:blipFill>
        <p:spPr>
          <a:xfrm>
            <a:off x="4643438" y="2000240"/>
            <a:ext cx="4038600" cy="2692400"/>
          </a:xfrm>
        </p:spPr>
      </p:pic>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72</a:t>
            </a:fld>
            <a:endParaRPr lang="ru-RU"/>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653210"/>
          </a:xfrm>
        </p:spPr>
        <p:txBody>
          <a:bodyPr>
            <a:normAutofit fontScale="90000"/>
          </a:bodyPr>
          <a:lstStyle/>
          <a:p>
            <a:pPr algn="ctr"/>
            <a:r>
              <a:rPr lang="ru-RU" dirty="0" smtClean="0"/>
              <a:t>Применение </a:t>
            </a:r>
            <a:endParaRPr lang="ru-RU" dirty="0"/>
          </a:p>
        </p:txBody>
      </p:sp>
      <p:sp>
        <p:nvSpPr>
          <p:cNvPr id="3" name="Содержимое 2"/>
          <p:cNvSpPr>
            <a:spLocks noGrp="1"/>
          </p:cNvSpPr>
          <p:nvPr>
            <p:ph idx="1"/>
          </p:nvPr>
        </p:nvSpPr>
        <p:spPr>
          <a:xfrm>
            <a:off x="457200" y="1500174"/>
            <a:ext cx="8472518" cy="4824426"/>
          </a:xfrm>
        </p:spPr>
        <p:txBody>
          <a:bodyPr>
            <a:normAutofit fontScale="77500" lnSpcReduction="20000"/>
          </a:bodyPr>
          <a:lstStyle/>
          <a:p>
            <a:pPr algn="just"/>
            <a:r>
              <a:rPr lang="ru-RU" sz="2800" dirty="0" smtClean="0">
                <a:solidFill>
                  <a:srgbClr val="002060"/>
                </a:solidFill>
                <a:latin typeface="Times New Roman" pitchFamily="18" charset="0"/>
                <a:cs typeface="Times New Roman" pitchFamily="18" charset="0"/>
              </a:rPr>
              <a:t>Мощные и доступные лазеры, которые можно будет использовать где угодно: хоть при передаче информации, хоть при сварке металла, хоть для термоядерной реакции. Сейчас ученые подбирают все новые добавки, усиливающие нужный эффект.</a:t>
            </a:r>
          </a:p>
          <a:p>
            <a:pPr algn="just"/>
            <a:r>
              <a:rPr lang="ru-RU" sz="2800" b="1" dirty="0" smtClean="0">
                <a:solidFill>
                  <a:srgbClr val="002060"/>
                </a:solidFill>
                <a:latin typeface="Times New Roman" pitchFamily="18" charset="0"/>
                <a:cs typeface="Times New Roman" pitchFamily="18" charset="0"/>
              </a:rPr>
              <a:t>В настоящее время</a:t>
            </a:r>
            <a:endParaRPr lang="ru-RU" sz="2800" dirty="0" smtClean="0">
              <a:solidFill>
                <a:srgbClr val="002060"/>
              </a:solidFill>
              <a:latin typeface="Times New Roman" pitchFamily="18" charset="0"/>
              <a:cs typeface="Times New Roman" pitchFamily="18" charset="0"/>
            </a:endParaRPr>
          </a:p>
          <a:p>
            <a:pPr algn="just"/>
            <a:r>
              <a:rPr lang="ru-RU" sz="2800" dirty="0" smtClean="0">
                <a:solidFill>
                  <a:srgbClr val="002060"/>
                </a:solidFill>
                <a:latin typeface="Times New Roman" pitchFamily="18" charset="0"/>
                <a:cs typeface="Times New Roman" pitchFamily="18" charset="0"/>
              </a:rPr>
              <a:t>Стекла с добавками используют при передаче сигналов по оптоволокну. Каждый бит текста с новостного сайта, каждое перемещение героя в </a:t>
            </a:r>
            <a:r>
              <a:rPr lang="ru-RU" sz="2800" dirty="0" err="1" smtClean="0">
                <a:solidFill>
                  <a:srgbClr val="002060"/>
                </a:solidFill>
                <a:latin typeface="Times New Roman" pitchFamily="18" charset="0"/>
                <a:cs typeface="Times New Roman" pitchFamily="18" charset="0"/>
              </a:rPr>
              <a:t>онлайн-игре</a:t>
            </a:r>
            <a:r>
              <a:rPr lang="ru-RU" sz="2800" dirty="0" smtClean="0">
                <a:solidFill>
                  <a:srgbClr val="002060"/>
                </a:solidFill>
                <a:latin typeface="Times New Roman" pitchFamily="18" charset="0"/>
                <a:cs typeface="Times New Roman" pitchFamily="18" charset="0"/>
              </a:rPr>
              <a:t> и каждая нота в музыкальном клипе на </a:t>
            </a:r>
            <a:r>
              <a:rPr lang="ru-RU" sz="2800" dirty="0" err="1" smtClean="0">
                <a:solidFill>
                  <a:srgbClr val="002060"/>
                </a:solidFill>
                <a:latin typeface="Times New Roman" pitchFamily="18" charset="0"/>
                <a:cs typeface="Times New Roman" pitchFamily="18" charset="0"/>
              </a:rPr>
              <a:t>ютубе</a:t>
            </a:r>
            <a:r>
              <a:rPr lang="ru-RU" sz="2800" dirty="0" smtClean="0">
                <a:solidFill>
                  <a:srgbClr val="002060"/>
                </a:solidFill>
                <a:latin typeface="Times New Roman" pitchFamily="18" charset="0"/>
                <a:cs typeface="Times New Roman" pitchFamily="18" charset="0"/>
              </a:rPr>
              <a:t> — все это преодолело сотни и тысячи километров стеклянных волокон благодаря атомам редкоземельных элементов.</a:t>
            </a:r>
          </a:p>
          <a:p>
            <a:pPr algn="just"/>
            <a:r>
              <a:rPr lang="ru-RU" sz="2800" dirty="0" smtClean="0">
                <a:solidFill>
                  <a:srgbClr val="002060"/>
                </a:solidFill>
                <a:latin typeface="Times New Roman" pitchFamily="18" charset="0"/>
                <a:cs typeface="Times New Roman" pitchFamily="18" charset="0"/>
              </a:rPr>
              <a:t>Кстати, в 2010 году одним из лауреатов Государственной премии РФ стал Валентин </a:t>
            </a:r>
            <a:r>
              <a:rPr lang="ru-RU" sz="2800" dirty="0" err="1" smtClean="0">
                <a:solidFill>
                  <a:srgbClr val="002060"/>
                </a:solidFill>
                <a:latin typeface="Times New Roman" pitchFamily="18" charset="0"/>
                <a:cs typeface="Times New Roman" pitchFamily="18" charset="0"/>
              </a:rPr>
              <a:t>Гапонцев</a:t>
            </a:r>
            <a:r>
              <a:rPr lang="ru-RU" sz="2800" dirty="0" smtClean="0">
                <a:solidFill>
                  <a:srgbClr val="002060"/>
                </a:solidFill>
                <a:latin typeface="Times New Roman" pitchFamily="18" charset="0"/>
                <a:cs typeface="Times New Roman" pitchFamily="18" charset="0"/>
              </a:rPr>
              <a:t> — физик и самый богатый </a:t>
            </a:r>
            <a:r>
              <a:rPr lang="ru-RU" sz="2800" dirty="0" err="1" smtClean="0">
                <a:solidFill>
                  <a:srgbClr val="002060"/>
                </a:solidFill>
                <a:latin typeface="Times New Roman" pitchFamily="18" charset="0"/>
                <a:cs typeface="Times New Roman" pitchFamily="18" charset="0"/>
              </a:rPr>
              <a:t>завкафедрой</a:t>
            </a:r>
            <a:r>
              <a:rPr lang="ru-RU" sz="2800" dirty="0" smtClean="0">
                <a:solidFill>
                  <a:srgbClr val="002060"/>
                </a:solidFill>
                <a:latin typeface="Times New Roman" pitchFamily="18" charset="0"/>
                <a:cs typeface="Times New Roman" pitchFamily="18" charset="0"/>
              </a:rPr>
              <a:t> в России. В начале 1990-х годов </a:t>
            </a:r>
            <a:r>
              <a:rPr lang="ru-RU" sz="2800" dirty="0" err="1" smtClean="0">
                <a:solidFill>
                  <a:srgbClr val="002060"/>
                </a:solidFill>
                <a:latin typeface="Times New Roman" pitchFamily="18" charset="0"/>
                <a:cs typeface="Times New Roman" pitchFamily="18" charset="0"/>
              </a:rPr>
              <a:t>Гапонцев</a:t>
            </a:r>
            <a:r>
              <a:rPr lang="ru-RU" sz="2800" dirty="0" smtClean="0">
                <a:solidFill>
                  <a:srgbClr val="002060"/>
                </a:solidFill>
                <a:latin typeface="Times New Roman" pitchFamily="18" charset="0"/>
                <a:cs typeface="Times New Roman" pitchFamily="18" charset="0"/>
              </a:rPr>
              <a:t> разработал и довел до производства лазеры, главный элемент которых представляет оптоволокно с особыми добавками.</a:t>
            </a:r>
          </a:p>
          <a:p>
            <a:endParaRPr lang="ru-RU" dirty="0"/>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73</a:t>
            </a:fld>
            <a:endParaRPr lang="ru-RU"/>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smtClean="0"/>
              <a:t>7. ДНК-листы: </a:t>
            </a:r>
            <a:br>
              <a:rPr lang="ru-RU" sz="3600" b="1" dirty="0" smtClean="0"/>
            </a:br>
            <a:r>
              <a:rPr lang="ru-RU" sz="3600" b="1" dirty="0" smtClean="0"/>
              <a:t>коробочка с белковым замком</a:t>
            </a:r>
            <a:endParaRPr lang="ru-RU" sz="3600" dirty="0"/>
          </a:p>
        </p:txBody>
      </p:sp>
      <p:sp>
        <p:nvSpPr>
          <p:cNvPr id="3" name="Содержимое 2"/>
          <p:cNvSpPr>
            <a:spLocks noGrp="1"/>
          </p:cNvSpPr>
          <p:nvPr>
            <p:ph sz="half" idx="1"/>
          </p:nvPr>
        </p:nvSpPr>
        <p:spPr/>
        <p:txBody>
          <a:bodyPr>
            <a:normAutofit lnSpcReduction="10000"/>
          </a:bodyPr>
          <a:lstStyle/>
          <a:p>
            <a:pPr algn="just"/>
            <a:r>
              <a:rPr lang="ru-RU" dirty="0" smtClean="0">
                <a:solidFill>
                  <a:srgbClr val="002060"/>
                </a:solidFill>
              </a:rPr>
              <a:t>ДНК известна прежде всего как носитель наследственной информации. Но нити ДНК можно слеплять друг с другом в плоский лист. И тогда получится новый материал с уникальными свойствами.</a:t>
            </a:r>
            <a:endParaRPr lang="ru-RU" dirty="0">
              <a:solidFill>
                <a:srgbClr val="002060"/>
              </a:solidFill>
            </a:endParaRPr>
          </a:p>
        </p:txBody>
      </p:sp>
      <p:pic>
        <p:nvPicPr>
          <p:cNvPr id="7" name="Содержимое 6" descr="rep_255_050-3_jpg_450x300_crop_q70.jpg"/>
          <p:cNvPicPr>
            <a:picLocks noGrp="1" noChangeAspect="1"/>
          </p:cNvPicPr>
          <p:nvPr>
            <p:ph sz="half" idx="2"/>
          </p:nvPr>
        </p:nvPicPr>
        <p:blipFill>
          <a:blip r:embed="rId2" cstate="print"/>
          <a:stretch>
            <a:fillRect/>
          </a:stretch>
        </p:blipFill>
        <p:spPr>
          <a:xfrm>
            <a:off x="4714876" y="2357430"/>
            <a:ext cx="4038600" cy="2692400"/>
          </a:xfrm>
        </p:spPr>
      </p:pic>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74</a:t>
            </a:fld>
            <a:endParaRPr lang="ru-RU"/>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642942"/>
          </a:xfrm>
        </p:spPr>
        <p:txBody>
          <a:bodyPr>
            <a:normAutofit fontScale="90000"/>
          </a:bodyPr>
          <a:lstStyle/>
          <a:p>
            <a:pPr algn="ctr"/>
            <a:r>
              <a:rPr lang="ru-RU" dirty="0" smtClean="0"/>
              <a:t>Применение </a:t>
            </a:r>
            <a:endParaRPr lang="ru-RU" dirty="0"/>
          </a:p>
        </p:txBody>
      </p:sp>
      <p:sp>
        <p:nvSpPr>
          <p:cNvPr id="3" name="Содержимое 2"/>
          <p:cNvSpPr>
            <a:spLocks noGrp="1"/>
          </p:cNvSpPr>
          <p:nvPr>
            <p:ph idx="1"/>
          </p:nvPr>
        </p:nvSpPr>
        <p:spPr>
          <a:xfrm>
            <a:off x="357158" y="1142984"/>
            <a:ext cx="8501122" cy="5181616"/>
          </a:xfrm>
        </p:spPr>
        <p:txBody>
          <a:bodyPr>
            <a:normAutofit fontScale="92500" lnSpcReduction="10000"/>
          </a:bodyPr>
          <a:lstStyle/>
          <a:p>
            <a:pPr algn="just"/>
            <a:r>
              <a:rPr lang="ru-RU" dirty="0" smtClean="0">
                <a:solidFill>
                  <a:srgbClr val="002060"/>
                </a:solidFill>
                <a:latin typeface="Times New Roman" pitchFamily="18" charset="0"/>
                <a:cs typeface="Times New Roman" pitchFamily="18" charset="0"/>
              </a:rPr>
              <a:t>Например, из ДНК можно собрать микроскопическую коробочку для доставки лекарств в нужный орган или для охоты за вирусами и раковыми клетками. У этой коробочки будет крышка с замком из молекулы белка, который отпирается, получив нужный химический сигнал.</a:t>
            </a:r>
          </a:p>
          <a:p>
            <a:pPr algn="just"/>
            <a:r>
              <a:rPr lang="ru-RU" sz="2400" b="1" dirty="0" smtClean="0">
                <a:solidFill>
                  <a:srgbClr val="002060"/>
                </a:solidFill>
                <a:latin typeface="Times New Roman" pitchFamily="18" charset="0"/>
                <a:cs typeface="Times New Roman" pitchFamily="18" charset="0"/>
              </a:rPr>
              <a:t>В настоящее время</a:t>
            </a:r>
            <a:endParaRPr lang="ru-RU" sz="2400" dirty="0" smtClean="0">
              <a:solidFill>
                <a:srgbClr val="002060"/>
              </a:solidFill>
              <a:latin typeface="Times New Roman" pitchFamily="18" charset="0"/>
              <a:cs typeface="Times New Roman" pitchFamily="18" charset="0"/>
            </a:endParaRPr>
          </a:p>
          <a:p>
            <a:pPr algn="just"/>
            <a:r>
              <a:rPr lang="ru-RU" dirty="0" smtClean="0">
                <a:solidFill>
                  <a:srgbClr val="002060"/>
                </a:solidFill>
                <a:latin typeface="Times New Roman" pitchFamily="18" charset="0"/>
                <a:cs typeface="Times New Roman" pitchFamily="18" charset="0"/>
              </a:rPr>
              <a:t>Уже сформировалось целое направление на стыке материаловедения, </a:t>
            </a:r>
            <a:r>
              <a:rPr lang="ru-RU" dirty="0" err="1" smtClean="0">
                <a:solidFill>
                  <a:srgbClr val="002060"/>
                </a:solidFill>
                <a:latin typeface="Times New Roman" pitchFamily="18" charset="0"/>
                <a:cs typeface="Times New Roman" pitchFamily="18" charset="0"/>
              </a:rPr>
              <a:t>нанотехнологий</a:t>
            </a:r>
            <a:r>
              <a:rPr lang="ru-RU" dirty="0" smtClean="0">
                <a:solidFill>
                  <a:srgbClr val="002060"/>
                </a:solidFill>
                <a:latin typeface="Times New Roman" pitchFamily="18" charset="0"/>
                <a:cs typeface="Times New Roman" pitchFamily="18" charset="0"/>
              </a:rPr>
              <a:t> и биологии — ДНК-оригами. Самый свежий пример — разработка Массачусетского технологического института, сотрудники которого собрали «коробку», в которую положили другую знаменитую молекулу, РНК. В такой упаковке она может быть перенесена кровотоком в нужное место без риска быть разрушенной по дороге.</a:t>
            </a:r>
          </a:p>
          <a:p>
            <a:endParaRPr lang="ru-RU" dirty="0"/>
          </a:p>
        </p:txBody>
      </p:sp>
      <p:sp>
        <p:nvSpPr>
          <p:cNvPr id="4" name="Нижний колонтитул 3"/>
          <p:cNvSpPr>
            <a:spLocks noGrp="1"/>
          </p:cNvSpPr>
          <p:nvPr>
            <p:ph type="ftr" sz="quarter" idx="11"/>
          </p:nvPr>
        </p:nvSpPr>
        <p:spPr/>
        <p:txBody>
          <a:bodyPr/>
          <a:lstStyle/>
          <a:p>
            <a:pPr algn="ctr"/>
            <a:r>
              <a:rPr lang="ru-RU" dirty="0" err="1" smtClean="0"/>
              <a:t>Пустовая</a:t>
            </a:r>
            <a:r>
              <a:rPr lang="ru-RU" dirty="0" smtClean="0"/>
              <a:t> Л.Е.</a:t>
            </a:r>
            <a:endParaRPr lang="ru-RU" dirty="0"/>
          </a:p>
        </p:txBody>
      </p:sp>
      <p:sp>
        <p:nvSpPr>
          <p:cNvPr id="5" name="Номер слайда 4"/>
          <p:cNvSpPr>
            <a:spLocks noGrp="1"/>
          </p:cNvSpPr>
          <p:nvPr>
            <p:ph type="sldNum" sz="quarter" idx="12"/>
          </p:nvPr>
        </p:nvSpPr>
        <p:spPr/>
        <p:txBody>
          <a:bodyPr/>
          <a:lstStyle/>
          <a:p>
            <a:fld id="{92920CB7-74FE-4C01-904D-B388C3BC781C}" type="slidenum">
              <a:rPr lang="ru-RU" smtClean="0"/>
              <a:pPr/>
              <a:t>75</a:t>
            </a:fld>
            <a:endParaRPr lang="ru-RU"/>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smtClean="0"/>
              <a:t>8. </a:t>
            </a:r>
            <a:r>
              <a:rPr lang="ru-RU" sz="3600" b="1" dirty="0" err="1" smtClean="0"/>
              <a:t>Метаматериалы</a:t>
            </a:r>
            <a:r>
              <a:rPr lang="ru-RU" sz="3600" b="1" dirty="0" smtClean="0"/>
              <a:t>: </a:t>
            </a:r>
            <a:br>
              <a:rPr lang="ru-RU" sz="3600" b="1" dirty="0" smtClean="0"/>
            </a:br>
            <a:r>
              <a:rPr lang="ru-RU" sz="3600" b="1" dirty="0" smtClean="0"/>
              <a:t>скроить шапку-невидимку</a:t>
            </a:r>
            <a:endParaRPr lang="ru-RU" sz="3600" dirty="0"/>
          </a:p>
        </p:txBody>
      </p:sp>
      <p:sp>
        <p:nvSpPr>
          <p:cNvPr id="3" name="Содержимое 2"/>
          <p:cNvSpPr>
            <a:spLocks noGrp="1"/>
          </p:cNvSpPr>
          <p:nvPr>
            <p:ph sz="half" idx="1"/>
          </p:nvPr>
        </p:nvSpPr>
        <p:spPr>
          <a:xfrm>
            <a:off x="357158" y="1920085"/>
            <a:ext cx="4138642" cy="4434840"/>
          </a:xfrm>
        </p:spPr>
        <p:txBody>
          <a:bodyPr>
            <a:normAutofit fontScale="85000" lnSpcReduction="10000"/>
          </a:bodyPr>
          <a:lstStyle/>
          <a:p>
            <a:pPr algn="just"/>
            <a:r>
              <a:rPr lang="ru-RU" dirty="0" smtClean="0">
                <a:solidFill>
                  <a:srgbClr val="002060"/>
                </a:solidFill>
                <a:latin typeface="Times New Roman" pitchFamily="18" charset="0"/>
                <a:cs typeface="Times New Roman" pitchFamily="18" charset="0"/>
              </a:rPr>
              <a:t>Есть материалы, для которых не очень важно, из чего они сделаны. Их свойства определяет не химический состав, а структура. </a:t>
            </a:r>
            <a:r>
              <a:rPr lang="ru-RU" b="1" dirty="0" err="1" smtClean="0">
                <a:solidFill>
                  <a:srgbClr val="002060"/>
                </a:solidFill>
                <a:latin typeface="Times New Roman" pitchFamily="18" charset="0"/>
                <a:cs typeface="Times New Roman" pitchFamily="18" charset="0"/>
              </a:rPr>
              <a:t>Метаматериалы</a:t>
            </a:r>
            <a:r>
              <a:rPr lang="ru-RU" dirty="0" smtClean="0">
                <a:solidFill>
                  <a:srgbClr val="002060"/>
                </a:solidFill>
                <a:latin typeface="Times New Roman" pitchFamily="18" charset="0"/>
                <a:cs typeface="Times New Roman" pitchFamily="18" charset="0"/>
              </a:rPr>
              <a:t> — это двух- или трехмерные решетки сложной формы. Они могут обладать отрицательным коэффициентом преломления, этот эффект предсказал еще в 60-х годах советский физик Виктор Веселый.</a:t>
            </a:r>
            <a:endParaRPr lang="ru-RU" dirty="0">
              <a:solidFill>
                <a:srgbClr val="002060"/>
              </a:solidFill>
              <a:latin typeface="Times New Roman" pitchFamily="18" charset="0"/>
              <a:cs typeface="Times New Roman" pitchFamily="18" charset="0"/>
            </a:endParaRPr>
          </a:p>
        </p:txBody>
      </p:sp>
      <p:pic>
        <p:nvPicPr>
          <p:cNvPr id="7" name="Содержимое 6" descr="rep_255_051-1_jpg_450x300_crop_q70.jpg"/>
          <p:cNvPicPr>
            <a:picLocks noGrp="1" noChangeAspect="1"/>
          </p:cNvPicPr>
          <p:nvPr>
            <p:ph sz="half" idx="2"/>
          </p:nvPr>
        </p:nvPicPr>
        <p:blipFill>
          <a:blip r:embed="rId2" cstate="print"/>
          <a:stretch>
            <a:fillRect/>
          </a:stretch>
        </p:blipFill>
        <p:spPr>
          <a:xfrm>
            <a:off x="4643438" y="2143116"/>
            <a:ext cx="4038600" cy="2692400"/>
          </a:xfrm>
        </p:spPr>
      </p:pic>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76</a:t>
            </a:fld>
            <a:endParaRPr lang="ru-RU"/>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653210"/>
          </a:xfrm>
        </p:spPr>
        <p:txBody>
          <a:bodyPr>
            <a:normAutofit fontScale="90000"/>
          </a:bodyPr>
          <a:lstStyle/>
          <a:p>
            <a:pPr algn="ctr"/>
            <a:r>
              <a:rPr lang="ru-RU" dirty="0" smtClean="0"/>
              <a:t>Применение</a:t>
            </a:r>
            <a:endParaRPr lang="ru-RU" dirty="0"/>
          </a:p>
        </p:txBody>
      </p:sp>
      <p:sp>
        <p:nvSpPr>
          <p:cNvPr id="3" name="Содержимое 2"/>
          <p:cNvSpPr>
            <a:spLocks noGrp="1"/>
          </p:cNvSpPr>
          <p:nvPr>
            <p:ph idx="1"/>
          </p:nvPr>
        </p:nvSpPr>
        <p:spPr>
          <a:xfrm>
            <a:off x="285720" y="1500174"/>
            <a:ext cx="8643998" cy="4824426"/>
          </a:xfrm>
        </p:spPr>
        <p:txBody>
          <a:bodyPr>
            <a:normAutofit fontScale="85000" lnSpcReduction="10000"/>
          </a:bodyPr>
          <a:lstStyle/>
          <a:p>
            <a:pPr algn="just"/>
            <a:r>
              <a:rPr lang="ru-RU" dirty="0" smtClean="0">
                <a:solidFill>
                  <a:srgbClr val="002060"/>
                </a:solidFill>
              </a:rPr>
              <a:t>Именно из </a:t>
            </a:r>
            <a:r>
              <a:rPr lang="ru-RU" dirty="0" err="1" smtClean="0">
                <a:solidFill>
                  <a:srgbClr val="002060"/>
                </a:solidFill>
              </a:rPr>
              <a:t>метаматериалов</a:t>
            </a:r>
            <a:r>
              <a:rPr lang="ru-RU" dirty="0" smtClean="0">
                <a:solidFill>
                  <a:srgbClr val="002060"/>
                </a:solidFill>
              </a:rPr>
              <a:t> уже не первый год предлагают делать шапки-невидимки, скрывающие любой объект: световые волны, подчиняясь внутренней структуре </a:t>
            </a:r>
            <a:r>
              <a:rPr lang="ru-RU" dirty="0" err="1" smtClean="0">
                <a:solidFill>
                  <a:srgbClr val="002060"/>
                </a:solidFill>
              </a:rPr>
              <a:t>метаматериала</a:t>
            </a:r>
            <a:r>
              <a:rPr lang="ru-RU" dirty="0" smtClean="0">
                <a:solidFill>
                  <a:srgbClr val="002060"/>
                </a:solidFill>
              </a:rPr>
              <a:t>, будут огибать его со всех сторон. Британский физик сэр Джон </a:t>
            </a:r>
            <a:r>
              <a:rPr lang="ru-RU" dirty="0" err="1" smtClean="0">
                <a:solidFill>
                  <a:srgbClr val="002060"/>
                </a:solidFill>
              </a:rPr>
              <a:t>Пендри</a:t>
            </a:r>
            <a:r>
              <a:rPr lang="ru-RU" dirty="0" smtClean="0">
                <a:solidFill>
                  <a:srgbClr val="002060"/>
                </a:solidFill>
              </a:rPr>
              <a:t> обещал, что вот-вот появится материал, способный сделать невидимым целый танк.</a:t>
            </a:r>
          </a:p>
          <a:p>
            <a:pPr algn="just"/>
            <a:r>
              <a:rPr lang="ru-RU" sz="2800" b="1" dirty="0" smtClean="0">
                <a:solidFill>
                  <a:srgbClr val="002060"/>
                </a:solidFill>
                <a:latin typeface="Times New Roman" pitchFamily="18" charset="0"/>
                <a:cs typeface="Times New Roman" pitchFamily="18" charset="0"/>
              </a:rPr>
              <a:t>В настоящее время</a:t>
            </a:r>
            <a:endParaRPr lang="ru-RU" sz="2800" dirty="0" smtClean="0">
              <a:solidFill>
                <a:srgbClr val="002060"/>
              </a:solidFill>
              <a:latin typeface="Times New Roman" pitchFamily="18" charset="0"/>
              <a:cs typeface="Times New Roman" pitchFamily="18" charset="0"/>
            </a:endParaRPr>
          </a:p>
          <a:p>
            <a:pPr algn="just"/>
            <a:r>
              <a:rPr lang="ru-RU" dirty="0" smtClean="0">
                <a:solidFill>
                  <a:srgbClr val="002060"/>
                </a:solidFill>
              </a:rPr>
              <a:t>Прогнозы сбываются чуть медленнее, чем хотелось бы. Полноценная шапка-невидимка пока не сшита, достигнута лишь невидимость в микроволновом диапазоне излучения. Но борьба за невидимость дает свои результаты, иногда самые неожиданные. Например, по аналогии с системой отрицательного преломления света создается комплекс защиты от сейсмических волн. Только вместо отдельных атомов — вкопанные в землю резиновые блоки.</a:t>
            </a:r>
          </a:p>
          <a:p>
            <a:endParaRPr lang="ru-RU" dirty="0"/>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77</a:t>
            </a:fld>
            <a:endParaRPr lang="ru-RU"/>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smtClean="0"/>
              <a:t>9. </a:t>
            </a:r>
            <a:r>
              <a:rPr lang="ru-RU" sz="3600" b="1" dirty="0" err="1" smtClean="0"/>
              <a:t>Саморазлагающиеся</a:t>
            </a:r>
            <a:r>
              <a:rPr lang="ru-RU" sz="3600" b="1" dirty="0" smtClean="0"/>
              <a:t> материалы: как сделать жизнь короткой</a:t>
            </a:r>
            <a:endParaRPr lang="ru-RU" sz="3600" dirty="0"/>
          </a:p>
        </p:txBody>
      </p:sp>
      <p:sp>
        <p:nvSpPr>
          <p:cNvPr id="3" name="Содержимое 2"/>
          <p:cNvSpPr>
            <a:spLocks noGrp="1"/>
          </p:cNvSpPr>
          <p:nvPr>
            <p:ph sz="half" idx="1"/>
          </p:nvPr>
        </p:nvSpPr>
        <p:spPr/>
        <p:txBody>
          <a:bodyPr/>
          <a:lstStyle/>
          <a:p>
            <a:pPr algn="just"/>
            <a:r>
              <a:rPr lang="ru-RU" dirty="0" smtClean="0">
                <a:solidFill>
                  <a:srgbClr val="002060"/>
                </a:solidFill>
              </a:rPr>
              <a:t>Материалы, которые под действием солнечного света или микроорганизмов быстро разлагаются на безвредные компоненты.</a:t>
            </a:r>
            <a:endParaRPr lang="ru-RU" dirty="0">
              <a:solidFill>
                <a:srgbClr val="002060"/>
              </a:solidFill>
            </a:endParaRPr>
          </a:p>
        </p:txBody>
      </p:sp>
      <p:pic>
        <p:nvPicPr>
          <p:cNvPr id="7" name="Содержимое 6" descr="rep_255_051-2_jpg_450x300_crop_q70.jpg"/>
          <p:cNvPicPr>
            <a:picLocks noGrp="1" noChangeAspect="1"/>
          </p:cNvPicPr>
          <p:nvPr>
            <p:ph sz="half" idx="2"/>
          </p:nvPr>
        </p:nvPicPr>
        <p:blipFill>
          <a:blip r:embed="rId2" cstate="print"/>
          <a:stretch>
            <a:fillRect/>
          </a:stretch>
        </p:blipFill>
        <p:spPr>
          <a:xfrm>
            <a:off x="4643438" y="2285992"/>
            <a:ext cx="4038600" cy="2692400"/>
          </a:xfrm>
        </p:spPr>
      </p:pic>
      <p:sp>
        <p:nvSpPr>
          <p:cNvPr id="5" name="Нижний колонтитул 4"/>
          <p:cNvSpPr>
            <a:spLocks noGrp="1"/>
          </p:cNvSpPr>
          <p:nvPr>
            <p:ph type="ftr" sz="quarter" idx="11"/>
          </p:nvPr>
        </p:nvSpPr>
        <p:spPr/>
        <p:txBody>
          <a:bodyPr/>
          <a:lstStyle/>
          <a:p>
            <a:r>
              <a:rPr lang="ru-RU" smtClean="0"/>
              <a:t>Пустовая Л.Е.</a:t>
            </a:r>
            <a:endParaRPr lang="ru-RU"/>
          </a:p>
        </p:txBody>
      </p:sp>
      <p:sp>
        <p:nvSpPr>
          <p:cNvPr id="6" name="Номер слайда 5"/>
          <p:cNvSpPr>
            <a:spLocks noGrp="1"/>
          </p:cNvSpPr>
          <p:nvPr>
            <p:ph type="sldNum" sz="quarter" idx="12"/>
          </p:nvPr>
        </p:nvSpPr>
        <p:spPr/>
        <p:txBody>
          <a:bodyPr/>
          <a:lstStyle/>
          <a:p>
            <a:fld id="{82819395-31EA-44D6-84B4-EF5E2B596E02}" type="slidenum">
              <a:rPr lang="ru-RU" smtClean="0"/>
              <a:pPr/>
              <a:t>78</a:t>
            </a:fld>
            <a:endParaRPr lang="ru-RU"/>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24648"/>
          </a:xfrm>
        </p:spPr>
        <p:txBody>
          <a:bodyPr>
            <a:normAutofit fontScale="90000"/>
          </a:bodyPr>
          <a:lstStyle/>
          <a:p>
            <a:pPr algn="ctr"/>
            <a:r>
              <a:rPr lang="ru-RU" dirty="0" smtClean="0"/>
              <a:t>Применение</a:t>
            </a:r>
            <a:endParaRPr lang="ru-RU" dirty="0"/>
          </a:p>
        </p:txBody>
      </p:sp>
      <p:sp>
        <p:nvSpPr>
          <p:cNvPr id="3" name="Содержимое 2"/>
          <p:cNvSpPr>
            <a:spLocks noGrp="1"/>
          </p:cNvSpPr>
          <p:nvPr>
            <p:ph idx="1"/>
          </p:nvPr>
        </p:nvSpPr>
        <p:spPr>
          <a:xfrm>
            <a:off x="457200" y="1643050"/>
            <a:ext cx="8229600" cy="4681550"/>
          </a:xfrm>
        </p:spPr>
        <p:txBody>
          <a:bodyPr>
            <a:normAutofit fontScale="92500"/>
          </a:bodyPr>
          <a:lstStyle/>
          <a:p>
            <a:pPr algn="just"/>
            <a:r>
              <a:rPr lang="ru-RU" dirty="0" smtClean="0">
                <a:solidFill>
                  <a:srgbClr val="002060"/>
                </a:solidFill>
                <a:latin typeface="Times New Roman" pitchFamily="18" charset="0"/>
                <a:cs typeface="Times New Roman" pitchFamily="18" charset="0"/>
              </a:rPr>
              <a:t>Все, что не требует долговечности: пакеты, упаковочную пленку, рекламные плакаты, мешки для мусора, бутылки, то есть все, что годами лежит на наших газонах и плавает в водоемах.</a:t>
            </a:r>
          </a:p>
          <a:p>
            <a:pPr algn="just"/>
            <a:r>
              <a:rPr lang="ru-RU" dirty="0" smtClean="0">
                <a:solidFill>
                  <a:srgbClr val="002060"/>
                </a:solidFill>
                <a:latin typeface="Times New Roman" pitchFamily="18" charset="0"/>
                <a:cs typeface="Times New Roman" pitchFamily="18" charset="0"/>
              </a:rPr>
              <a:t>Есть все основания полагать, что лет через десять обычные пакеты в супермаркетах продавать перестанут, на кассе покупателю предложат только пакет, который через несколько недель расползется на мелкие клочья.</a:t>
            </a:r>
          </a:p>
          <a:p>
            <a:pPr algn="just"/>
            <a:r>
              <a:rPr lang="ru-RU" sz="2400" b="1" dirty="0" smtClean="0">
                <a:solidFill>
                  <a:srgbClr val="002060"/>
                </a:solidFill>
                <a:latin typeface="Times New Roman" pitchFamily="18" charset="0"/>
                <a:cs typeface="Times New Roman" pitchFamily="18" charset="0"/>
              </a:rPr>
              <a:t>В настоящее время</a:t>
            </a:r>
            <a:endParaRPr lang="ru-RU" sz="2400" dirty="0" smtClean="0">
              <a:solidFill>
                <a:srgbClr val="002060"/>
              </a:solidFill>
              <a:latin typeface="Times New Roman" pitchFamily="18" charset="0"/>
              <a:cs typeface="Times New Roman" pitchFamily="18" charset="0"/>
            </a:endParaRPr>
          </a:p>
          <a:p>
            <a:pPr algn="just"/>
            <a:r>
              <a:rPr lang="ru-RU" dirty="0" err="1" smtClean="0">
                <a:solidFill>
                  <a:srgbClr val="002060"/>
                </a:solidFill>
                <a:latin typeface="Times New Roman" pitchFamily="18" charset="0"/>
                <a:cs typeface="Times New Roman" pitchFamily="18" charset="0"/>
              </a:rPr>
              <a:t>Биодеградируемый</a:t>
            </a:r>
            <a:r>
              <a:rPr lang="ru-RU" dirty="0" smtClean="0">
                <a:solidFill>
                  <a:srgbClr val="002060"/>
                </a:solidFill>
                <a:latin typeface="Times New Roman" pitchFamily="18" charset="0"/>
                <a:cs typeface="Times New Roman" pitchFamily="18" charset="0"/>
              </a:rPr>
              <a:t> пластик уже вышел на рынок. Вопрос только в том, как добиться сочетания низкой стоимости, чистоты производства и удобства для потребителя.</a:t>
            </a: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79</a:t>
            </a:fld>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704088"/>
            <a:ext cx="8229600" cy="5296680"/>
          </a:xfrm>
        </p:spPr>
        <p:txBody>
          <a:bodyPr>
            <a:normAutofit fontScale="90000"/>
          </a:bodyPr>
          <a:lstStyle/>
          <a:p>
            <a:r>
              <a:rPr lang="ru-RU" sz="3200" dirty="0" smtClean="0">
                <a:solidFill>
                  <a:schemeClr val="accent1">
                    <a:lumMod val="50000"/>
                  </a:schemeClr>
                </a:solidFill>
                <a:latin typeface="Times New Roman" pitchFamily="18" charset="0"/>
                <a:cs typeface="Times New Roman" pitchFamily="18" charset="0"/>
              </a:rPr>
              <a:t>Термин </a:t>
            </a:r>
            <a:r>
              <a:rPr lang="ru-RU" sz="3200" dirty="0" err="1" smtClean="0">
                <a:solidFill>
                  <a:schemeClr val="accent1">
                    <a:lumMod val="50000"/>
                  </a:schemeClr>
                </a:solidFill>
                <a:latin typeface="Times New Roman" pitchFamily="18" charset="0"/>
                <a:cs typeface="Times New Roman" pitchFamily="18" charset="0"/>
              </a:rPr>
              <a:t>нанотехнология</a:t>
            </a:r>
            <a:r>
              <a:rPr lang="ru-RU" sz="3200" dirty="0" smtClean="0">
                <a:solidFill>
                  <a:schemeClr val="accent1">
                    <a:lumMod val="50000"/>
                  </a:schemeClr>
                </a:solidFill>
                <a:latin typeface="Times New Roman" pitchFamily="18" charset="0"/>
                <a:cs typeface="Times New Roman" pitchFamily="18" charset="0"/>
              </a:rPr>
              <a:t> является относительно новым, однако устройства и структуры </a:t>
            </a:r>
            <a:r>
              <a:rPr lang="ru-RU" sz="3200" dirty="0" err="1" smtClean="0">
                <a:solidFill>
                  <a:schemeClr val="accent1">
                    <a:lumMod val="50000"/>
                  </a:schemeClr>
                </a:solidFill>
                <a:latin typeface="Times New Roman" pitchFamily="18" charset="0"/>
                <a:cs typeface="Times New Roman" pitchFamily="18" charset="0"/>
              </a:rPr>
              <a:t>нанометровых</a:t>
            </a:r>
            <a:r>
              <a:rPr lang="ru-RU" sz="3200" dirty="0" smtClean="0">
                <a:solidFill>
                  <a:schemeClr val="accent1">
                    <a:lumMod val="50000"/>
                  </a:schemeClr>
                </a:solidFill>
                <a:latin typeface="Times New Roman" pitchFamily="18" charset="0"/>
                <a:cs typeface="Times New Roman" pitchFamily="18" charset="0"/>
              </a:rPr>
              <a:t> размеров не новы.</a:t>
            </a:r>
            <a:br>
              <a:rPr lang="ru-RU" sz="3200" dirty="0" smtClean="0">
                <a:solidFill>
                  <a:schemeClr val="accent1">
                    <a:lumMod val="50000"/>
                  </a:schemeClr>
                </a:solidFill>
                <a:latin typeface="Times New Roman" pitchFamily="18" charset="0"/>
                <a:cs typeface="Times New Roman" pitchFamily="18" charset="0"/>
              </a:rPr>
            </a:br>
            <a:r>
              <a:rPr lang="ru-RU" sz="3200" dirty="0" smtClean="0">
                <a:solidFill>
                  <a:schemeClr val="accent1">
                    <a:lumMod val="50000"/>
                  </a:schemeClr>
                </a:solidFill>
                <a:latin typeface="Times New Roman" pitchFamily="18" charset="0"/>
                <a:cs typeface="Times New Roman" pitchFamily="18" charset="0"/>
              </a:rPr>
              <a:t> </a:t>
            </a:r>
            <a:br>
              <a:rPr lang="ru-RU" sz="3200" dirty="0" smtClean="0">
                <a:solidFill>
                  <a:schemeClr val="accent1">
                    <a:lumMod val="50000"/>
                  </a:schemeClr>
                </a:solidFill>
                <a:latin typeface="Times New Roman" pitchFamily="18" charset="0"/>
                <a:cs typeface="Times New Roman" pitchFamily="18" charset="0"/>
              </a:rPr>
            </a:br>
            <a:r>
              <a:rPr lang="ru-RU" sz="3200" u="sng" dirty="0" smtClean="0">
                <a:solidFill>
                  <a:schemeClr val="accent1">
                    <a:lumMod val="50000"/>
                  </a:schemeClr>
                </a:solidFill>
                <a:latin typeface="Times New Roman" pitchFamily="18" charset="0"/>
                <a:cs typeface="Times New Roman" pitchFamily="18" charset="0"/>
              </a:rPr>
              <a:t>Примеры:</a:t>
            </a:r>
            <a:r>
              <a:rPr lang="ru-RU" sz="3200" dirty="0" smtClean="0">
                <a:solidFill>
                  <a:schemeClr val="accent1">
                    <a:lumMod val="50000"/>
                  </a:schemeClr>
                </a:solidFill>
                <a:latin typeface="Times New Roman" pitchFamily="18" charset="0"/>
                <a:cs typeface="Times New Roman" pitchFamily="18" charset="0"/>
              </a:rPr>
              <a:t/>
            </a:r>
            <a:br>
              <a:rPr lang="ru-RU" sz="3200" dirty="0" smtClean="0">
                <a:solidFill>
                  <a:schemeClr val="accent1">
                    <a:lumMod val="50000"/>
                  </a:schemeClr>
                </a:solidFill>
                <a:latin typeface="Times New Roman" pitchFamily="18" charset="0"/>
                <a:cs typeface="Times New Roman" pitchFamily="18" charset="0"/>
              </a:rPr>
            </a:br>
            <a:r>
              <a:rPr lang="ru-RU" sz="3200" dirty="0" smtClean="0">
                <a:solidFill>
                  <a:schemeClr val="accent1">
                    <a:lumMod val="50000"/>
                  </a:schemeClr>
                </a:solidFill>
                <a:latin typeface="Times New Roman" pitchFamily="18" charset="0"/>
                <a:cs typeface="Times New Roman" pitchFamily="18" charset="0"/>
              </a:rPr>
              <a:t>- моллюск морское ушко</a:t>
            </a:r>
            <a:br>
              <a:rPr lang="ru-RU" sz="3200" dirty="0" smtClean="0">
                <a:solidFill>
                  <a:schemeClr val="accent1">
                    <a:lumMod val="50000"/>
                  </a:schemeClr>
                </a:solidFill>
                <a:latin typeface="Times New Roman" pitchFamily="18" charset="0"/>
                <a:cs typeface="Times New Roman" pitchFamily="18" charset="0"/>
              </a:rPr>
            </a:br>
            <a:r>
              <a:rPr lang="ru-RU" sz="3200" dirty="0" smtClean="0">
                <a:solidFill>
                  <a:schemeClr val="accent1">
                    <a:lumMod val="50000"/>
                  </a:schemeClr>
                </a:solidFill>
                <a:latin typeface="Times New Roman" pitchFamily="18" charset="0"/>
                <a:cs typeface="Times New Roman" pitchFamily="18" charset="0"/>
              </a:rPr>
              <a:t>- цветное стекло, содержащее </a:t>
            </a:r>
            <a:r>
              <a:rPr lang="ru-RU" sz="3200" dirty="0" err="1" smtClean="0">
                <a:solidFill>
                  <a:schemeClr val="accent1">
                    <a:lumMod val="50000"/>
                  </a:schemeClr>
                </a:solidFill>
                <a:latin typeface="Times New Roman" pitchFamily="18" charset="0"/>
                <a:cs typeface="Times New Roman" pitchFamily="18" charset="0"/>
              </a:rPr>
              <a:t>наночастицы</a:t>
            </a:r>
            <a:r>
              <a:rPr lang="ru-RU" sz="3200" dirty="0" smtClean="0">
                <a:solidFill>
                  <a:schemeClr val="accent1">
                    <a:lumMod val="50000"/>
                  </a:schemeClr>
                </a:solidFill>
                <a:latin typeface="Times New Roman" pitchFamily="18" charset="0"/>
                <a:cs typeface="Times New Roman" pitchFamily="18" charset="0"/>
              </a:rPr>
              <a:t> металлов</a:t>
            </a:r>
            <a:br>
              <a:rPr lang="ru-RU" sz="3200" dirty="0" smtClean="0">
                <a:solidFill>
                  <a:schemeClr val="accent1">
                    <a:lumMod val="50000"/>
                  </a:schemeClr>
                </a:solidFill>
                <a:latin typeface="Times New Roman" pitchFamily="18" charset="0"/>
                <a:cs typeface="Times New Roman" pitchFamily="18" charset="0"/>
              </a:rPr>
            </a:br>
            <a:r>
              <a:rPr lang="ru-RU" sz="3200" dirty="0" smtClean="0">
                <a:solidFill>
                  <a:schemeClr val="accent1">
                    <a:lumMod val="50000"/>
                  </a:schemeClr>
                </a:solidFill>
                <a:latin typeface="Times New Roman" pitchFamily="18" charset="0"/>
                <a:cs typeface="Times New Roman" pitchFamily="18" charset="0"/>
              </a:rPr>
              <a:t>- фотография</a:t>
            </a:r>
            <a:br>
              <a:rPr lang="ru-RU" sz="3200" dirty="0" smtClean="0">
                <a:solidFill>
                  <a:schemeClr val="accent1">
                    <a:lumMod val="50000"/>
                  </a:schemeClr>
                </a:solidFill>
                <a:latin typeface="Times New Roman" pitchFamily="18" charset="0"/>
                <a:cs typeface="Times New Roman" pitchFamily="18" charset="0"/>
              </a:rPr>
            </a:br>
            <a:r>
              <a:rPr lang="ru-RU" sz="3200" dirty="0" smtClean="0">
                <a:solidFill>
                  <a:schemeClr val="accent1">
                    <a:lumMod val="50000"/>
                  </a:schemeClr>
                </a:solidFill>
                <a:latin typeface="Times New Roman" pitchFamily="18" charset="0"/>
                <a:cs typeface="Times New Roman" pitchFamily="18" charset="0"/>
              </a:rPr>
              <a:t/>
            </a:r>
            <a:br>
              <a:rPr lang="ru-RU" sz="3200" dirty="0" smtClean="0">
                <a:solidFill>
                  <a:schemeClr val="accent1">
                    <a:lumMod val="50000"/>
                  </a:schemeClr>
                </a:solidFill>
                <a:latin typeface="Times New Roman" pitchFamily="18" charset="0"/>
                <a:cs typeface="Times New Roman" pitchFamily="18" charset="0"/>
              </a:rPr>
            </a:br>
            <a:r>
              <a:rPr lang="ru-RU" sz="3200" dirty="0" smtClean="0">
                <a:solidFill>
                  <a:schemeClr val="accent1">
                    <a:lumMod val="50000"/>
                  </a:schemeClr>
                </a:solidFill>
                <a:latin typeface="Times New Roman" pitchFamily="18" charset="0"/>
                <a:cs typeface="Times New Roman" pitchFamily="18" charset="0"/>
              </a:rPr>
              <a:t/>
            </a:r>
            <a:br>
              <a:rPr lang="ru-RU" sz="3200" dirty="0" smtClean="0">
                <a:solidFill>
                  <a:schemeClr val="accent1">
                    <a:lumMod val="50000"/>
                  </a:schemeClr>
                </a:solidFill>
                <a:latin typeface="Times New Roman" pitchFamily="18" charset="0"/>
                <a:cs typeface="Times New Roman" pitchFamily="18" charset="0"/>
              </a:rPr>
            </a:br>
            <a:endParaRPr lang="ru-RU" sz="3200" dirty="0">
              <a:solidFill>
                <a:schemeClr val="accent1">
                  <a:lumMod val="50000"/>
                </a:schemeClr>
              </a:solidFill>
              <a:latin typeface="Times New Roman" pitchFamily="18" charset="0"/>
              <a:cs typeface="Times New Roman" pitchFamily="18" charset="0"/>
            </a:endParaRPr>
          </a:p>
        </p:txBody>
      </p:sp>
      <p:sp>
        <p:nvSpPr>
          <p:cNvPr id="5" name="Нижний колонтитул 4"/>
          <p:cNvSpPr>
            <a:spLocks noGrp="1"/>
          </p:cNvSpPr>
          <p:nvPr>
            <p:ph type="ftr" sz="quarter" idx="11"/>
          </p:nvPr>
        </p:nvSpPr>
        <p:spPr/>
        <p:txBody>
          <a:bodyPr/>
          <a:lstStyle/>
          <a:p>
            <a:r>
              <a:rPr lang="ru-RU"/>
              <a:t>Пустовая Л.Е.</a:t>
            </a:r>
          </a:p>
        </p:txBody>
      </p:sp>
      <p:sp>
        <p:nvSpPr>
          <p:cNvPr id="6" name="Номер слайда 5"/>
          <p:cNvSpPr>
            <a:spLocks noGrp="1"/>
          </p:cNvSpPr>
          <p:nvPr>
            <p:ph type="sldNum" sz="quarter" idx="12"/>
          </p:nvPr>
        </p:nvSpPr>
        <p:spPr/>
        <p:txBody>
          <a:bodyPr/>
          <a:lstStyle/>
          <a:p>
            <a:fld id="{E48FEB05-0621-41E0-BFD2-FB1506C59430}" type="slidenum">
              <a:rPr lang="ru-RU"/>
              <a:pPr/>
              <a:t>8</a:t>
            </a:fld>
            <a:endParaRPr lang="ru-RU"/>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8604"/>
            <a:ext cx="6429388" cy="1143008"/>
          </a:xfrm>
        </p:spPr>
        <p:txBody>
          <a:bodyPr>
            <a:normAutofit/>
          </a:bodyPr>
          <a:lstStyle/>
          <a:p>
            <a:pPr algn="ctr"/>
            <a:r>
              <a:rPr lang="ru-RU" sz="3600" b="1" dirty="0" smtClean="0"/>
              <a:t>10. Гидрофобные поверхности: </a:t>
            </a:r>
            <a:br>
              <a:rPr lang="ru-RU" sz="3600" b="1" dirty="0" smtClean="0"/>
            </a:br>
            <a:r>
              <a:rPr lang="ru-RU" sz="3600" b="1" dirty="0" smtClean="0"/>
              <a:t>украсть идею у лотоса</a:t>
            </a:r>
            <a:endParaRPr lang="ru-RU" sz="3600" dirty="0"/>
          </a:p>
        </p:txBody>
      </p:sp>
      <p:sp>
        <p:nvSpPr>
          <p:cNvPr id="3" name="Содержимое 2"/>
          <p:cNvSpPr>
            <a:spLocks noGrp="1"/>
          </p:cNvSpPr>
          <p:nvPr>
            <p:ph sz="half" idx="1"/>
          </p:nvPr>
        </p:nvSpPr>
        <p:spPr>
          <a:xfrm>
            <a:off x="457200" y="1785926"/>
            <a:ext cx="4038600" cy="4568999"/>
          </a:xfrm>
        </p:spPr>
        <p:txBody>
          <a:bodyPr>
            <a:normAutofit fontScale="85000" lnSpcReduction="10000"/>
          </a:bodyPr>
          <a:lstStyle/>
          <a:p>
            <a:pPr algn="just"/>
            <a:r>
              <a:rPr lang="ru-RU" dirty="0" smtClean="0">
                <a:solidFill>
                  <a:srgbClr val="002060"/>
                </a:solidFill>
              </a:rPr>
              <a:t>Лист лотоса способен отталкивать воду. Этот эффект проявляется в том, что при контакте с таким материалом капля воды принимает форму, близкую к шарообразной, и при небольшом наклоне материала по отношению к горизонту капля с поверхности скатывается, захватывая при движении все загрязнения поверхности…</a:t>
            </a:r>
            <a:endParaRPr lang="ru-RU" dirty="0">
              <a:solidFill>
                <a:srgbClr val="002060"/>
              </a:solidFill>
            </a:endParaRPr>
          </a:p>
        </p:txBody>
      </p:sp>
      <p:pic>
        <p:nvPicPr>
          <p:cNvPr id="7" name="Содержимое 6" descr="rep_255_051-3jpg_jpg_450x300_crop_q70.jpg"/>
          <p:cNvPicPr>
            <a:picLocks noGrp="1" noChangeAspect="1"/>
          </p:cNvPicPr>
          <p:nvPr>
            <p:ph sz="half" idx="2"/>
          </p:nvPr>
        </p:nvPicPr>
        <p:blipFill>
          <a:blip r:embed="rId2" cstate="print"/>
          <a:stretch>
            <a:fillRect/>
          </a:stretch>
        </p:blipFill>
        <p:spPr>
          <a:xfrm>
            <a:off x="4857752" y="4000504"/>
            <a:ext cx="4038600" cy="2692400"/>
          </a:xfrm>
        </p:spPr>
      </p:pic>
      <p:sp>
        <p:nvSpPr>
          <p:cNvPr id="5" name="Нижний колонтитул 4"/>
          <p:cNvSpPr>
            <a:spLocks noGrp="1"/>
          </p:cNvSpPr>
          <p:nvPr>
            <p:ph type="ftr" sz="quarter" idx="11"/>
          </p:nvPr>
        </p:nvSpPr>
        <p:spPr/>
        <p:txBody>
          <a:bodyPr/>
          <a:lstStyle/>
          <a:p>
            <a:r>
              <a:rPr lang="ru-RU" dirty="0" err="1" smtClean="0"/>
              <a:t>Пустовая</a:t>
            </a:r>
            <a:r>
              <a:rPr lang="ru-RU" dirty="0" smtClean="0"/>
              <a:t> Л.Е.</a:t>
            </a:r>
            <a:endParaRPr lang="ru-RU" dirty="0"/>
          </a:p>
        </p:txBody>
      </p:sp>
      <p:sp>
        <p:nvSpPr>
          <p:cNvPr id="6" name="Номер слайда 5"/>
          <p:cNvSpPr>
            <a:spLocks noGrp="1"/>
          </p:cNvSpPr>
          <p:nvPr>
            <p:ph type="sldNum" sz="quarter" idx="12"/>
          </p:nvPr>
        </p:nvSpPr>
        <p:spPr/>
        <p:txBody>
          <a:bodyPr/>
          <a:lstStyle/>
          <a:p>
            <a:fld id="{82819395-31EA-44D6-84B4-EF5E2B596E02}" type="slidenum">
              <a:rPr lang="ru-RU" smtClean="0"/>
              <a:pPr/>
              <a:t>80</a:t>
            </a:fld>
            <a:endParaRPr lang="ru-RU"/>
          </a:p>
        </p:txBody>
      </p:sp>
      <p:pic>
        <p:nvPicPr>
          <p:cNvPr id="8" name="Рисунок 7" descr="0a2ee454dbff95b562199c7786ac8a37.jpg"/>
          <p:cNvPicPr>
            <a:picLocks noChangeAspect="1"/>
          </p:cNvPicPr>
          <p:nvPr/>
        </p:nvPicPr>
        <p:blipFill>
          <a:blip r:embed="rId3" cstate="print"/>
          <a:stretch>
            <a:fillRect/>
          </a:stretch>
        </p:blipFill>
        <p:spPr>
          <a:xfrm>
            <a:off x="5643570" y="1643050"/>
            <a:ext cx="2971800" cy="2281428"/>
          </a:xfrm>
          <a:prstGeom prst="rect">
            <a:avLst/>
          </a:prstGeom>
        </p:spPr>
      </p:pic>
      <p:pic>
        <p:nvPicPr>
          <p:cNvPr id="9" name="Рисунок 8" descr="0a0d28ad92bc0b32f949641f2b1934a3.jpg"/>
          <p:cNvPicPr>
            <a:picLocks noChangeAspect="1"/>
          </p:cNvPicPr>
          <p:nvPr/>
        </p:nvPicPr>
        <p:blipFill>
          <a:blip r:embed="rId4" cstate="print"/>
          <a:stretch>
            <a:fillRect/>
          </a:stretch>
        </p:blipFill>
        <p:spPr>
          <a:xfrm>
            <a:off x="7000892" y="214290"/>
            <a:ext cx="1834074" cy="1376966"/>
          </a:xfrm>
          <a:prstGeom prst="rect">
            <a:avLst/>
          </a:prstGeom>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329642" cy="5681682"/>
          </a:xfrm>
        </p:spPr>
        <p:txBody>
          <a:bodyPr>
            <a:normAutofit/>
          </a:bodyPr>
          <a:lstStyle/>
          <a:p>
            <a:pPr algn="just"/>
            <a:r>
              <a:rPr lang="ru-RU" sz="2400" dirty="0" smtClean="0">
                <a:solidFill>
                  <a:srgbClr val="002060"/>
                </a:solidFill>
                <a:latin typeface="Times New Roman" pitchFamily="18" charset="0"/>
                <a:cs typeface="Times New Roman" pitchFamily="18" charset="0"/>
              </a:rPr>
              <a:t>Хотя эффект лотоса в природе наблюдался давно, систематическое исследование этого явления учеными началось не более десяти лет назад, а получать самые разные материалы, обладающие </a:t>
            </a:r>
            <a:r>
              <a:rPr lang="ru-RU" sz="2400" dirty="0" err="1" smtClean="0">
                <a:solidFill>
                  <a:srgbClr val="002060"/>
                </a:solidFill>
                <a:latin typeface="Times New Roman" pitchFamily="18" charset="0"/>
                <a:cs typeface="Times New Roman" pitchFamily="18" charset="0"/>
              </a:rPr>
              <a:t>супергидрофобностью</a:t>
            </a:r>
            <a:r>
              <a:rPr lang="ru-RU" sz="2400" dirty="0" smtClean="0">
                <a:solidFill>
                  <a:srgbClr val="002060"/>
                </a:solidFill>
                <a:latin typeface="Times New Roman" pitchFamily="18" charset="0"/>
                <a:cs typeface="Times New Roman" pitchFamily="18" charset="0"/>
              </a:rPr>
              <a:t>, стало возможным лишь в связи с получением </a:t>
            </a:r>
            <a:r>
              <a:rPr lang="ru-RU" sz="2400" dirty="0" err="1" smtClean="0">
                <a:solidFill>
                  <a:srgbClr val="002060"/>
                </a:solidFill>
                <a:latin typeface="Times New Roman" pitchFamily="18" charset="0"/>
                <a:cs typeface="Times New Roman" pitchFamily="18" charset="0"/>
              </a:rPr>
              <a:t>наноматериалов</a:t>
            </a:r>
            <a:r>
              <a:rPr lang="ru-RU" sz="2400" dirty="0" smtClean="0">
                <a:solidFill>
                  <a:srgbClr val="002060"/>
                </a:solidFill>
                <a:latin typeface="Times New Roman" pitchFamily="18" charset="0"/>
                <a:cs typeface="Times New Roman" pitchFamily="18" charset="0"/>
              </a:rPr>
              <a:t> и развитием нано- и </a:t>
            </a:r>
            <a:r>
              <a:rPr lang="ru-RU" sz="2400" dirty="0" err="1" smtClean="0">
                <a:solidFill>
                  <a:srgbClr val="002060"/>
                </a:solidFill>
                <a:latin typeface="Times New Roman" pitchFamily="18" charset="0"/>
                <a:cs typeface="Times New Roman" pitchFamily="18" charset="0"/>
              </a:rPr>
              <a:t>микротехнологий</a:t>
            </a:r>
            <a:r>
              <a:rPr lang="ru-RU" sz="2400" dirty="0" smtClean="0">
                <a:solidFill>
                  <a:srgbClr val="002060"/>
                </a:solidFill>
                <a:latin typeface="Times New Roman" pitchFamily="18" charset="0"/>
                <a:cs typeface="Times New Roman" pitchFamily="18" charset="0"/>
              </a:rPr>
              <a:t>».</a:t>
            </a:r>
            <a:endParaRPr lang="ru-RU" sz="2400" dirty="0">
              <a:solidFill>
                <a:srgbClr val="002060"/>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81</a:t>
            </a:fld>
            <a:endParaRPr lang="ru-RU"/>
          </a:p>
        </p:txBody>
      </p:sp>
      <p:pic>
        <p:nvPicPr>
          <p:cNvPr id="6" name="Рисунок 5" descr="lotos_3.jpg"/>
          <p:cNvPicPr>
            <a:picLocks noChangeAspect="1"/>
          </p:cNvPicPr>
          <p:nvPr/>
        </p:nvPicPr>
        <p:blipFill>
          <a:blip r:embed="rId2" cstate="print"/>
          <a:stretch>
            <a:fillRect/>
          </a:stretch>
        </p:blipFill>
        <p:spPr>
          <a:xfrm>
            <a:off x="500034" y="3286124"/>
            <a:ext cx="3810000" cy="2324100"/>
          </a:xfrm>
          <a:prstGeom prst="rect">
            <a:avLst/>
          </a:prstGeom>
        </p:spPr>
      </p:pic>
      <p:pic>
        <p:nvPicPr>
          <p:cNvPr id="7" name="Рисунок 6" descr="lotos_4.jpg"/>
          <p:cNvPicPr>
            <a:picLocks noChangeAspect="1"/>
          </p:cNvPicPr>
          <p:nvPr/>
        </p:nvPicPr>
        <p:blipFill>
          <a:blip r:embed="rId3" cstate="print"/>
          <a:stretch>
            <a:fillRect/>
          </a:stretch>
        </p:blipFill>
        <p:spPr>
          <a:xfrm>
            <a:off x="4572000" y="3786190"/>
            <a:ext cx="4396185" cy="1428760"/>
          </a:xfrm>
          <a:prstGeom prst="rect">
            <a:avLst/>
          </a:prstGeom>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571504"/>
          </a:xfrm>
        </p:spPr>
        <p:txBody>
          <a:bodyPr>
            <a:normAutofit fontScale="90000"/>
          </a:bodyPr>
          <a:lstStyle/>
          <a:p>
            <a:pPr algn="ctr"/>
            <a:r>
              <a:rPr lang="ru-RU" dirty="0" smtClean="0"/>
              <a:t>Применение</a:t>
            </a:r>
            <a:endParaRPr lang="ru-RU" dirty="0"/>
          </a:p>
        </p:txBody>
      </p:sp>
      <p:sp>
        <p:nvSpPr>
          <p:cNvPr id="3" name="Содержимое 2"/>
          <p:cNvSpPr>
            <a:spLocks noGrp="1"/>
          </p:cNvSpPr>
          <p:nvPr>
            <p:ph idx="1"/>
          </p:nvPr>
        </p:nvSpPr>
        <p:spPr>
          <a:xfrm>
            <a:off x="357158" y="1285860"/>
            <a:ext cx="8501122" cy="5038740"/>
          </a:xfrm>
        </p:spPr>
        <p:txBody>
          <a:bodyPr>
            <a:normAutofit/>
          </a:bodyPr>
          <a:lstStyle/>
          <a:p>
            <a:pPr algn="just"/>
            <a:r>
              <a:rPr lang="ru-RU" sz="2400" dirty="0" smtClean="0">
                <a:solidFill>
                  <a:srgbClr val="002060"/>
                </a:solidFill>
                <a:latin typeface="Times New Roman" pitchFamily="18" charset="0"/>
                <a:cs typeface="Times New Roman" pitchFamily="18" charset="0"/>
              </a:rPr>
              <a:t>Очки, бинокли, ветровые стекла, лабораторную посуду, корпуса мобильных телефонов или даже одежду — хорошо иметь ткань, которая и не мокнет, и не пачкается. Более того, на гидрофобных ступеньках не накапливается влага и, следовательно, не образуется наледь. Дворникам и врачам-травматологам зимой работы может поубавиться.</a:t>
            </a:r>
          </a:p>
          <a:p>
            <a:pPr algn="just"/>
            <a:r>
              <a:rPr lang="ru-RU" sz="2400" dirty="0" smtClean="0">
                <a:solidFill>
                  <a:srgbClr val="002060"/>
                </a:solidFill>
                <a:latin typeface="Times New Roman" pitchFamily="18" charset="0"/>
                <a:cs typeface="Times New Roman" pitchFamily="18" charset="0"/>
              </a:rPr>
              <a:t>Очень важное направление применения </a:t>
            </a:r>
            <a:r>
              <a:rPr lang="ru-RU" sz="2400" dirty="0" err="1" smtClean="0">
                <a:solidFill>
                  <a:srgbClr val="002060"/>
                </a:solidFill>
                <a:latin typeface="Times New Roman" pitchFamily="18" charset="0"/>
                <a:cs typeface="Times New Roman" pitchFamily="18" charset="0"/>
              </a:rPr>
              <a:t>супергидрофобности</a:t>
            </a:r>
            <a:r>
              <a:rPr lang="ru-RU" sz="2400" dirty="0" smtClean="0">
                <a:solidFill>
                  <a:srgbClr val="002060"/>
                </a:solidFill>
                <a:latin typeface="Times New Roman" pitchFamily="18" charset="0"/>
                <a:cs typeface="Times New Roman" pitchFamily="18" charset="0"/>
              </a:rPr>
              <a:t> в электроэнергетике — борьба с налипанием снега и льда на электрические провода.</a:t>
            </a:r>
          </a:p>
          <a:p>
            <a:pPr algn="just"/>
            <a:r>
              <a:rPr lang="ru-RU" sz="2000" dirty="0" smtClean="0">
                <a:solidFill>
                  <a:srgbClr val="002060"/>
                </a:solidFill>
                <a:latin typeface="Times New Roman" pitchFamily="18" charset="0"/>
                <a:cs typeface="Times New Roman" pitchFamily="18" charset="0"/>
              </a:rPr>
              <a:t>1 – </a:t>
            </a:r>
            <a:r>
              <a:rPr lang="ru-RU" sz="2000" dirty="0" err="1" smtClean="0">
                <a:solidFill>
                  <a:srgbClr val="002060"/>
                </a:solidFill>
                <a:latin typeface="Times New Roman" pitchFamily="18" charset="0"/>
                <a:cs typeface="Times New Roman" pitchFamily="18" charset="0"/>
              </a:rPr>
              <a:t>нанопокрытие</a:t>
            </a:r>
            <a:endParaRPr lang="ru-RU" sz="2000" dirty="0" smtClean="0">
              <a:solidFill>
                <a:srgbClr val="002060"/>
              </a:solidFill>
              <a:latin typeface="Times New Roman" pitchFamily="18" charset="0"/>
              <a:cs typeface="Times New Roman" pitchFamily="18" charset="0"/>
            </a:endParaRPr>
          </a:p>
          <a:p>
            <a:pPr algn="just"/>
            <a:r>
              <a:rPr lang="ru-RU" sz="2000" dirty="0" smtClean="0">
                <a:solidFill>
                  <a:srgbClr val="002060"/>
                </a:solidFill>
                <a:latin typeface="Times New Roman" pitchFamily="18" charset="0"/>
                <a:cs typeface="Times New Roman" pitchFamily="18" charset="0"/>
              </a:rPr>
              <a:t>2 – капля воды</a:t>
            </a:r>
          </a:p>
          <a:p>
            <a:pPr algn="just"/>
            <a:r>
              <a:rPr lang="ru-RU" sz="2000" dirty="0" smtClean="0">
                <a:solidFill>
                  <a:srgbClr val="002060"/>
                </a:solidFill>
                <a:latin typeface="Times New Roman" pitchFamily="18" charset="0"/>
                <a:cs typeface="Times New Roman" pitchFamily="18" charset="0"/>
              </a:rPr>
              <a:t>3 – загрязнение</a:t>
            </a:r>
          </a:p>
          <a:p>
            <a:pPr algn="just"/>
            <a:r>
              <a:rPr lang="ru-RU" sz="2000" dirty="0" smtClean="0">
                <a:solidFill>
                  <a:srgbClr val="002060"/>
                </a:solidFill>
                <a:latin typeface="Times New Roman" pitchFamily="18" charset="0"/>
                <a:cs typeface="Times New Roman" pitchFamily="18" charset="0"/>
              </a:rPr>
              <a:t>4 – поверхность.</a:t>
            </a:r>
            <a:endParaRPr lang="ru-RU" sz="2000" dirty="0">
              <a:solidFill>
                <a:srgbClr val="002060"/>
              </a:solidFill>
              <a:latin typeface="Times New Roman" pitchFamily="18" charset="0"/>
              <a:cs typeface="Times New Roman" pitchFamily="18" charset="0"/>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82</a:t>
            </a:fld>
            <a:endParaRPr lang="ru-RU"/>
          </a:p>
        </p:txBody>
      </p:sp>
      <p:pic>
        <p:nvPicPr>
          <p:cNvPr id="6" name="Рисунок 5" descr="lotos_5.jpg"/>
          <p:cNvPicPr>
            <a:picLocks noChangeAspect="1"/>
          </p:cNvPicPr>
          <p:nvPr/>
        </p:nvPicPr>
        <p:blipFill>
          <a:blip r:embed="rId2" cstate="print"/>
          <a:stretch>
            <a:fillRect/>
          </a:stretch>
        </p:blipFill>
        <p:spPr>
          <a:xfrm>
            <a:off x="4500562" y="4500570"/>
            <a:ext cx="3381372" cy="2180985"/>
          </a:xfrm>
          <a:prstGeom prst="rect">
            <a:avLst/>
          </a:prstGeo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81772"/>
          </a:xfrm>
        </p:spPr>
        <p:txBody>
          <a:bodyPr>
            <a:noAutofit/>
          </a:bodyPr>
          <a:lstStyle/>
          <a:p>
            <a:pPr algn="ctr"/>
            <a:r>
              <a:rPr lang="ru-RU" sz="3600" b="1" dirty="0" smtClean="0">
                <a:solidFill>
                  <a:srgbClr val="002060"/>
                </a:solidFill>
                <a:latin typeface="Times New Roman" pitchFamily="18" charset="0"/>
                <a:cs typeface="Times New Roman" pitchFamily="18" charset="0"/>
              </a:rPr>
              <a:t>В настоящее время</a:t>
            </a:r>
            <a:endParaRPr lang="ru-RU" sz="3600" dirty="0" smtClean="0">
              <a:solidFill>
                <a:srgbClr val="00206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571612"/>
            <a:ext cx="8229600" cy="4752988"/>
          </a:xfrm>
        </p:spPr>
        <p:txBody>
          <a:bodyPr/>
          <a:lstStyle/>
          <a:p>
            <a:pPr algn="just"/>
            <a:r>
              <a:rPr lang="ru-RU" dirty="0" smtClean="0">
                <a:solidFill>
                  <a:srgbClr val="002060"/>
                </a:solidFill>
              </a:rPr>
              <a:t>В марте 2012 года компания </a:t>
            </a:r>
            <a:r>
              <a:rPr lang="ru-RU" dirty="0" err="1" smtClean="0">
                <a:solidFill>
                  <a:srgbClr val="002060"/>
                </a:solidFill>
              </a:rPr>
              <a:t>General</a:t>
            </a:r>
            <a:r>
              <a:rPr lang="ru-RU" dirty="0" smtClean="0">
                <a:solidFill>
                  <a:srgbClr val="002060"/>
                </a:solidFill>
              </a:rPr>
              <a:t> </a:t>
            </a:r>
            <a:r>
              <a:rPr lang="ru-RU" dirty="0" err="1" smtClean="0">
                <a:solidFill>
                  <a:srgbClr val="002060"/>
                </a:solidFill>
              </a:rPr>
              <a:t>Electric</a:t>
            </a:r>
            <a:r>
              <a:rPr lang="ru-RU" dirty="0" smtClean="0">
                <a:solidFill>
                  <a:srgbClr val="002060"/>
                </a:solidFill>
              </a:rPr>
              <a:t> объявила о том, что создала прототип покрытия, текстура которого на </a:t>
            </a:r>
            <a:r>
              <a:rPr lang="ru-RU" dirty="0" err="1" smtClean="0">
                <a:solidFill>
                  <a:srgbClr val="002060"/>
                </a:solidFill>
              </a:rPr>
              <a:t>микроуровне</a:t>
            </a:r>
            <a:r>
              <a:rPr lang="ru-RU" dirty="0" smtClean="0">
                <a:solidFill>
                  <a:srgbClr val="002060"/>
                </a:solidFill>
              </a:rPr>
              <a:t> повторяет фактуру лепестков лотоса. Такие материалы предназначены для авиации, где борьба с наледью более чем актуальна. О сроках выхода на рынок, впрочем, не сообщается: сначала надо решить ряд проблем, связанных с долговечностью материала.</a:t>
            </a:r>
            <a:endParaRPr lang="ru-RU" dirty="0">
              <a:solidFill>
                <a:srgbClr val="002060"/>
              </a:solidFill>
            </a:endParaRPr>
          </a:p>
        </p:txBody>
      </p:sp>
      <p:sp>
        <p:nvSpPr>
          <p:cNvPr id="4" name="Нижний колонтитул 3"/>
          <p:cNvSpPr>
            <a:spLocks noGrp="1"/>
          </p:cNvSpPr>
          <p:nvPr>
            <p:ph type="ftr" sz="quarter" idx="11"/>
          </p:nvPr>
        </p:nvSpPr>
        <p:spPr/>
        <p:txBody>
          <a:bodyPr/>
          <a:lstStyle/>
          <a:p>
            <a:r>
              <a:rPr lang="ru-RU" smtClean="0"/>
              <a:t>Пустовая Л.Е.</a:t>
            </a:r>
            <a:endParaRPr lang="ru-RU"/>
          </a:p>
        </p:txBody>
      </p:sp>
      <p:sp>
        <p:nvSpPr>
          <p:cNvPr id="5" name="Номер слайда 4"/>
          <p:cNvSpPr>
            <a:spLocks noGrp="1"/>
          </p:cNvSpPr>
          <p:nvPr>
            <p:ph type="sldNum" sz="quarter" idx="12"/>
          </p:nvPr>
        </p:nvSpPr>
        <p:spPr/>
        <p:txBody>
          <a:bodyPr/>
          <a:lstStyle/>
          <a:p>
            <a:fld id="{92920CB7-74FE-4C01-904D-B388C3BC781C}" type="slidenum">
              <a:rPr lang="ru-RU" smtClean="0"/>
              <a:pPr/>
              <a:t>83</a:t>
            </a:fld>
            <a:endParaRPr lang="ru-RU"/>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ctrTitle"/>
          </p:nvPr>
        </p:nvSpPr>
        <p:spPr/>
        <p:txBody>
          <a:bodyPr/>
          <a:lstStyle/>
          <a:p>
            <a:r>
              <a:rPr lang="ru-RU">
                <a:solidFill>
                  <a:schemeClr val="tx1"/>
                </a:solidFill>
              </a:rPr>
              <a:t>СПАСИБО </a:t>
            </a:r>
            <a:br>
              <a:rPr lang="ru-RU">
                <a:solidFill>
                  <a:schemeClr val="tx1"/>
                </a:solidFill>
              </a:rPr>
            </a:br>
            <a:r>
              <a:rPr lang="ru-RU">
                <a:solidFill>
                  <a:schemeClr val="tx1"/>
                </a:solidFill>
              </a:rPr>
              <a:t>ЗА ВНИМАНИЕ</a:t>
            </a:r>
          </a:p>
        </p:txBody>
      </p:sp>
      <p:sp>
        <p:nvSpPr>
          <p:cNvPr id="78851" name="Rectangle 3"/>
          <p:cNvSpPr>
            <a:spLocks noGrp="1" noChangeArrowheads="1"/>
          </p:cNvSpPr>
          <p:nvPr>
            <p:ph type="subTitle" idx="1"/>
          </p:nvPr>
        </p:nvSpPr>
        <p:spPr>
          <a:xfrm>
            <a:off x="1371600" y="3886200"/>
            <a:ext cx="6656388" cy="2422525"/>
          </a:xfrm>
        </p:spPr>
        <p:txBody>
          <a:bodyPr/>
          <a:lstStyle/>
          <a:p>
            <a:endParaRPr lang="ru-RU"/>
          </a:p>
        </p:txBody>
      </p:sp>
      <p:pic>
        <p:nvPicPr>
          <p:cNvPr id="78852" name="Picture 4" descr="Колокольчики"/>
          <p:cNvPicPr>
            <a:picLocks noChangeAspect="1" noChangeArrowheads="1" noCrop="1"/>
          </p:cNvPicPr>
          <p:nvPr/>
        </p:nvPicPr>
        <p:blipFill>
          <a:blip r:embed="rId2" cstate="print"/>
          <a:srcRect/>
          <a:stretch>
            <a:fillRect/>
          </a:stretch>
        </p:blipFill>
        <p:spPr bwMode="auto">
          <a:xfrm>
            <a:off x="3132138" y="3860800"/>
            <a:ext cx="3024187" cy="218757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p:cNvSpPr>
            <a:spLocks noGrp="1" noChangeArrowheads="1"/>
          </p:cNvSpPr>
          <p:nvPr>
            <p:ph type="title"/>
          </p:nvPr>
        </p:nvSpPr>
        <p:spPr>
          <a:xfrm>
            <a:off x="457200" y="277813"/>
            <a:ext cx="8229600" cy="5095875"/>
          </a:xfrm>
        </p:spPr>
        <p:txBody>
          <a:bodyPr/>
          <a:lstStyle/>
          <a:p>
            <a:endParaRPr lang="ru-RU"/>
          </a:p>
        </p:txBody>
      </p:sp>
      <p:sp>
        <p:nvSpPr>
          <p:cNvPr id="4" name="Нижний колонтитул 3"/>
          <p:cNvSpPr>
            <a:spLocks noGrp="1"/>
          </p:cNvSpPr>
          <p:nvPr>
            <p:ph type="ftr" sz="quarter" idx="11"/>
          </p:nvPr>
        </p:nvSpPr>
        <p:spPr/>
        <p:txBody>
          <a:bodyPr/>
          <a:lstStyle/>
          <a:p>
            <a:r>
              <a:rPr lang="ru-RU"/>
              <a:t>Пустовая Л.Е.</a:t>
            </a:r>
          </a:p>
        </p:txBody>
      </p:sp>
      <p:sp>
        <p:nvSpPr>
          <p:cNvPr id="5" name="Номер слайда 4"/>
          <p:cNvSpPr>
            <a:spLocks noGrp="1"/>
          </p:cNvSpPr>
          <p:nvPr>
            <p:ph type="sldNum" sz="quarter" idx="12"/>
          </p:nvPr>
        </p:nvSpPr>
        <p:spPr/>
        <p:txBody>
          <a:bodyPr/>
          <a:lstStyle/>
          <a:p>
            <a:fld id="{76BDDAD3-5464-4D02-B547-FC60B3EB9D65}" type="slidenum">
              <a:rPr lang="ru-RU"/>
              <a:pPr/>
              <a:t>9</a:t>
            </a:fld>
            <a:endParaRPr lang="ru-RU"/>
          </a:p>
        </p:txBody>
      </p:sp>
      <p:pic>
        <p:nvPicPr>
          <p:cNvPr id="84997" name="Picture 5" descr="Морское ушко-2"/>
          <p:cNvPicPr>
            <a:picLocks noChangeAspect="1" noChangeArrowheads="1"/>
          </p:cNvPicPr>
          <p:nvPr/>
        </p:nvPicPr>
        <p:blipFill>
          <a:blip r:embed="rId2" cstate="print"/>
          <a:srcRect/>
          <a:stretch>
            <a:fillRect/>
          </a:stretch>
        </p:blipFill>
        <p:spPr bwMode="auto">
          <a:xfrm>
            <a:off x="684213" y="747713"/>
            <a:ext cx="7704137" cy="531336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991</TotalTime>
  <Words>3457</Words>
  <Application>Microsoft Office PowerPoint</Application>
  <PresentationFormat>Экран (4:3)</PresentationFormat>
  <Paragraphs>423</Paragraphs>
  <Slides>84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84</vt:i4>
      </vt:variant>
    </vt:vector>
  </HeadingPairs>
  <TitlesOfParts>
    <vt:vector size="91" baseType="lpstr">
      <vt:lpstr>Arial</vt:lpstr>
      <vt:lpstr>Calibri</vt:lpstr>
      <vt:lpstr>Constantia</vt:lpstr>
      <vt:lpstr>Times New Roman</vt:lpstr>
      <vt:lpstr>Wingdings</vt:lpstr>
      <vt:lpstr>Wingdings 2</vt:lpstr>
      <vt:lpstr>Поток</vt:lpstr>
      <vt:lpstr>НАНОТЕХНОЛОГИИ  в сфере ЗОС</vt:lpstr>
      <vt:lpstr>ЛЕКЦИЯ № 1</vt:lpstr>
      <vt:lpstr>В России, как и во всем мире, нанотехнологии (НТ) являются приоритетным направлением  развития науки и техники.  Нанотехнологии станут основой грядущей промышленной революции. </vt:lpstr>
      <vt:lpstr>Нанотехнология позволяет осуществлять манипуляции с веществом в нанометровом масштабе (1 нм = 10 – 9 м,  одна миллиардная часть метра),  что означает возможность управления процессами на атомарном и молекулярном уровне. </vt:lpstr>
      <vt:lpstr>Нанотехнологии объединяют в себе самые разнообразные достижения из множества сфер знания и относятся к промежуточным областям науки с широким кругом междисциплинарных связей, объединяя понятия и подходы многих научных дисциплин. </vt:lpstr>
      <vt:lpstr>Некоторые коммерческие товары этого типа уже получили широкое распространение</vt:lpstr>
      <vt:lpstr>В связи с этим очевидна и необходимость параллельного изучения возможных негативных последствий применения нанотехнологий и разработки санитарно-гигиенического нормирования, метрологического обеспечения, средств коллективной и индивидуальной защиты, технологических, организационных, административных мероприятий, направленных на снижение (исключение) их отрицательного воздействия на окружающую среду и здоровье человека.</vt:lpstr>
      <vt:lpstr>Термин нанотехнология является относительно новым, однако устройства и структуры нанометровых размеров не новы.   Примеры: - моллюск морское ушко - цветное стекло, содержащее наночастицы металлов - фотография   </vt:lpstr>
      <vt:lpstr>Презентация PowerPoint</vt:lpstr>
      <vt:lpstr>Презентация PowerPoint</vt:lpstr>
      <vt:lpstr>Презентация PowerPoint</vt:lpstr>
      <vt:lpstr>Презентация PowerPoint</vt:lpstr>
      <vt:lpstr>Выращивает очень прочную, переливающуюся изнутри раковину, склеивая прочные наночастички мела особой смесью белков с углеводами. Трещины, появляющиеся снаружи, не могут распространяться в раковине из-за наноструктурированных кирпичиков. Раковины являются природной демонстрацией того, что структуры, сформированные из наночастиц, могут быть намного прочнее материала, однородного в объеме.</vt:lpstr>
      <vt:lpstr>Есть сведения, что в четвертом веке нашей эры римские стекловары делали цветное стекло, содержащее наночастицы металлов.  Изделие этой эпохи, называемое чашей Ликурга, находится в Британском Музее.  Чаша, изображающая смерть короля Ликурга, сделана из стекла на основе натровой извести, содержащего наночастицы серебра и золота. Цвет чаши меняется от зеленого до темно-красного при помещении в нее источника света. Огромное разнообразие прекрасных цветных витражей в средневековых храмах объясняется присутствием металлических наночастиц в стекле. </vt:lpstr>
      <vt:lpstr>Презентация PowerPoint</vt:lpstr>
      <vt:lpstr>Презентация PowerPoint</vt:lpstr>
      <vt:lpstr>Презентация PowerPoint</vt:lpstr>
      <vt:lpstr>Презентация PowerPoint</vt:lpstr>
      <vt:lpstr>Фотография</vt:lpstr>
      <vt:lpstr>Презентация PowerPoint</vt:lpstr>
      <vt:lpstr>«Вид из окна на Ле-Грас» (1826 год), снята и проявлена французским фотографом Joseph Nicéphore Niépce. Он назвал этот процесс гелиографией (солнечный рисунок).  Только процесс экспозиции занял около 8 часов.</vt:lpstr>
      <vt:lpstr>"Один из первых дагерротипов, зафиксировавших людей.  Несмотря на 10-минутную выдержку, человек, стоящий на углу улицы около чистильщика ботинок, оставался неподвижен и попал на снимок. 1839 год"</vt:lpstr>
      <vt:lpstr>Ричард Фейнман  - лауреат Нобелевской премии в 1965 году за создание теории квантовой электродинамики, предсказал появление нанотехнологий. </vt:lpstr>
      <vt:lpstr>В 1960 году на собрании Американского Физического Общества он прочитал пророческую лекцию под названием  «Там внизу еще очень много места», где фантазировал на тему вероятности создания и потенциальных возможностей наноразмерных материалов.  Работы: новая формулировка квантовой механики, эксперименты с жидким гелием, теория слабых взаимодействий и кварк-глюонная картина строения вещества...</vt:lpstr>
      <vt:lpstr>Фейнман предсказал</vt:lpstr>
      <vt:lpstr>Фейнман предсказал</vt:lpstr>
      <vt:lpstr>Множество фейнмановских измышлений стало реальностью, однако его идеи  не нашли отклика у ученых того времени. Сейчас среди исследователей в области нанотехнологии лекция Фейнмана является легендарной:  «она была столь провидческой,  что не доходила до людей, пока до нее не дошла технология».</vt:lpstr>
      <vt:lpstr>Фейнман предположил, что возможно перемещать атомы отдельно, механически, при помощи манипулятора соответствующих размеров, который он предложил делать следующим способом.   Необходимо построить механизм, создававший бы свою копию, только на порядок меньшую. Созданный меньший механизм должен опять создать свою копию, опять на порядок меньшую и так до тех пор, пока размеры механизма не будут соизмеримы с размерами порядка одного атома. При этом необходимо будет делать изменения в устройстве этого механизма, так как силы гравитации, действующие в макромире будут оказывать все меньшее влияние, а силы межмолекулярных взаимодействий и Ван-дер-Ваальсовы силы будут все больше влиять на работу механизма. </vt:lpstr>
      <vt:lpstr>Эрик К. Дрекслер  "Машины создания:  грядёт эра нанотехнологии"</vt:lpstr>
      <vt:lpstr>Презентация PowerPoint</vt:lpstr>
      <vt:lpstr>Презентация PowerPoint</vt:lpstr>
      <vt:lpstr>Исторические этапы развития  НТ</vt:lpstr>
      <vt:lpstr>Презентация PowerPoint</vt:lpstr>
      <vt:lpstr>Презентация PowerPoint</vt:lpstr>
      <vt:lpstr>Презентация PowerPoint</vt:lpstr>
      <vt:lpstr>В 90-х годах</vt:lpstr>
      <vt:lpstr> Также в этом десятилетии были получены многослойные материалы с чередующимися магнитными и немагнитными слоями, демонстрирующие удивительные свойства гигантского магнетосопротивления.  Эти материалы со слоями нанометровой толщины имеют важное применение для создания новых запоминающих устройств на магнитной основе.  1998 год. Голландский физик Сеез Деккер создал транзистор на основе нанотехнологий.  1999 год. Американские физики Джеймс Тур и Марк Рид определили, что отдельная молекула способна вести себя также, как молекулярные цепочки. </vt:lpstr>
      <vt:lpstr>Презентация PowerPoint</vt:lpstr>
      <vt:lpstr>2000-е</vt:lpstr>
      <vt:lpstr>Презентация PowerPoint</vt:lpstr>
      <vt:lpstr>Появление необычных, уникальных свойств наноструктурированных материалов обусловлено следующим:</vt:lpstr>
      <vt:lpstr>Соотношение  между числом атомов на поверхности  и в объеме для наночастиц Au</vt:lpstr>
      <vt:lpstr>Презентация PowerPoint</vt:lpstr>
      <vt:lpstr>Презентация PowerPoint</vt:lpstr>
      <vt:lpstr>Презентация PowerPoint</vt:lpstr>
      <vt:lpstr>Презентация PowerPoint</vt:lpstr>
      <vt:lpstr>Презентация PowerPoint</vt:lpstr>
      <vt:lpstr>Квантовые точки имеют нанометровые размеры по всем трем измерениям, лежат в основе лазеров на квантовых точках, использующихся сейчас для чтения компакт-дисков (CD). </vt:lpstr>
      <vt:lpstr>квантовый колодец                                                          нанопроволока  </vt:lpstr>
      <vt:lpstr>О влиянии квантоворазмерных эффектов на свойства нанообъектов судят по распределению плотности электронных состояний g(E), т.е. по зависимости числа квантовых состояний,  приходящихся на единичный энергетический интервал  от энергии электронов для объектов различной размерности.</vt:lpstr>
      <vt:lpstr>Презентация PowerPoint</vt:lpstr>
      <vt:lpstr>Презентация PowerPoint</vt:lpstr>
      <vt:lpstr>Презентация PowerPoint</vt:lpstr>
      <vt:lpstr>10 материалов,  которые поменяют мир</vt:lpstr>
      <vt:lpstr>1. Углеродные нанотрубки: разорвать невозможно</vt:lpstr>
      <vt:lpstr>Применение </vt:lpstr>
      <vt:lpstr>Презентация PowerPoint</vt:lpstr>
      <vt:lpstr>В настоящее время</vt:lpstr>
      <vt:lpstr>2. Графен: нобелевский углерод</vt:lpstr>
      <vt:lpstr>Презентация PowerPoint</vt:lpstr>
      <vt:lpstr>Применение </vt:lpstr>
      <vt:lpstr>03. Аэрогель: облегченная материя</vt:lpstr>
      <vt:lpstr>Презентация PowerPoint</vt:lpstr>
      <vt:lpstr>Структура </vt:lpstr>
      <vt:lpstr>Применение</vt:lpstr>
      <vt:lpstr>В настоящее время</vt:lpstr>
      <vt:lpstr>Презентация PowerPoint</vt:lpstr>
      <vt:lpstr>04. Сплавы с эффектом памяти: вернуть былую форму</vt:lpstr>
      <vt:lpstr>Применение </vt:lpstr>
      <vt:lpstr>05. Высокотемпературные сверхпроводники: не терять электричество</vt:lpstr>
      <vt:lpstr>Презентация PowerPoint</vt:lpstr>
      <vt:lpstr>6. Стекло с добавками: лазер для всех</vt:lpstr>
      <vt:lpstr>Применение </vt:lpstr>
      <vt:lpstr>7. ДНК-листы:  коробочка с белковым замком</vt:lpstr>
      <vt:lpstr>Применение </vt:lpstr>
      <vt:lpstr>8. Метаматериалы:  скроить шапку-невидимку</vt:lpstr>
      <vt:lpstr>Применение</vt:lpstr>
      <vt:lpstr>9. Саморазлагающиеся материалы: как сделать жизнь короткой</vt:lpstr>
      <vt:lpstr>Применение</vt:lpstr>
      <vt:lpstr>10. Гидрофобные поверхности:  украсть идею у лотоса</vt:lpstr>
      <vt:lpstr>Презентация PowerPoint</vt:lpstr>
      <vt:lpstr>Применение</vt:lpstr>
      <vt:lpstr>В настоящее время</vt:lpstr>
      <vt:lpstr>СПАСИБО  ЗА ВНИМАНИЕ</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НАНОТЕХНОЛОГИИ И БЕЗОПАСНОСТЬ</dc:title>
  <dc:creator>Lora</dc:creator>
  <cp:lastModifiedBy>Larisa</cp:lastModifiedBy>
  <cp:revision>65</cp:revision>
  <dcterms:created xsi:type="dcterms:W3CDTF">2000-08-25T15:24:14Z</dcterms:created>
  <dcterms:modified xsi:type="dcterms:W3CDTF">2020-03-31T15:39:29Z</dcterms:modified>
</cp:coreProperties>
</file>