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5C34B95-ECF9-4AAE-81FC-F30A0763ABC6}" type="datetimeFigureOut">
              <a:rPr lang="ru-RU" smtClean="0"/>
              <a:t>11.10.2016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B2CF22-778B-4F09-AC73-81B4448DEBAD}" type="slidenum">
              <a:rPr lang="ru-RU" smtClean="0"/>
              <a:t>‹#›</a:t>
            </a:fld>
            <a:endParaRPr lang="ru-RU"/>
          </a:p>
        </p:txBody>
      </p:sp>
    </p:spTree>
    <p:extLst>
      <p:ext uri="{BB962C8B-B14F-4D97-AF65-F5344CB8AC3E}">
        <p14:creationId xmlns:p14="http://schemas.microsoft.com/office/powerpoint/2010/main" val="1744073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5C34B95-ECF9-4AAE-81FC-F30A0763ABC6}" type="datetimeFigureOut">
              <a:rPr lang="ru-RU" smtClean="0"/>
              <a:t>11.10.2016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B2CF22-778B-4F09-AC73-81B4448DEBAD}" type="slidenum">
              <a:rPr lang="ru-RU" smtClean="0"/>
              <a:t>‹#›</a:t>
            </a:fld>
            <a:endParaRPr lang="ru-RU"/>
          </a:p>
        </p:txBody>
      </p:sp>
    </p:spTree>
    <p:extLst>
      <p:ext uri="{BB962C8B-B14F-4D97-AF65-F5344CB8AC3E}">
        <p14:creationId xmlns:p14="http://schemas.microsoft.com/office/powerpoint/2010/main" val="342940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5C34B95-ECF9-4AAE-81FC-F30A0763ABC6}" type="datetimeFigureOut">
              <a:rPr lang="ru-RU" smtClean="0"/>
              <a:t>11.10.2016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B2CF22-778B-4F09-AC73-81B4448DEBAD}" type="slidenum">
              <a:rPr lang="ru-RU" smtClean="0"/>
              <a:t>‹#›</a:t>
            </a:fld>
            <a:endParaRPr lang="ru-RU"/>
          </a:p>
        </p:txBody>
      </p:sp>
    </p:spTree>
    <p:extLst>
      <p:ext uri="{BB962C8B-B14F-4D97-AF65-F5344CB8AC3E}">
        <p14:creationId xmlns:p14="http://schemas.microsoft.com/office/powerpoint/2010/main" val="1702944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5C34B95-ECF9-4AAE-81FC-F30A0763ABC6}" type="datetimeFigureOut">
              <a:rPr lang="ru-RU" smtClean="0"/>
              <a:t>11.10.2016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B2CF22-778B-4F09-AC73-81B4448DEBAD}" type="slidenum">
              <a:rPr lang="ru-RU" smtClean="0"/>
              <a:t>‹#›</a:t>
            </a:fld>
            <a:endParaRPr lang="ru-RU"/>
          </a:p>
        </p:txBody>
      </p:sp>
    </p:spTree>
    <p:extLst>
      <p:ext uri="{BB962C8B-B14F-4D97-AF65-F5344CB8AC3E}">
        <p14:creationId xmlns:p14="http://schemas.microsoft.com/office/powerpoint/2010/main" val="797946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5C34B95-ECF9-4AAE-81FC-F30A0763ABC6}" type="datetimeFigureOut">
              <a:rPr lang="ru-RU" smtClean="0"/>
              <a:t>11.10.2016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B2CF22-778B-4F09-AC73-81B4448DEBAD}" type="slidenum">
              <a:rPr lang="ru-RU" smtClean="0"/>
              <a:t>‹#›</a:t>
            </a:fld>
            <a:endParaRPr lang="ru-RU"/>
          </a:p>
        </p:txBody>
      </p:sp>
    </p:spTree>
    <p:extLst>
      <p:ext uri="{BB962C8B-B14F-4D97-AF65-F5344CB8AC3E}">
        <p14:creationId xmlns:p14="http://schemas.microsoft.com/office/powerpoint/2010/main" val="2674575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5C34B95-ECF9-4AAE-81FC-F30A0763ABC6}" type="datetimeFigureOut">
              <a:rPr lang="ru-RU" smtClean="0"/>
              <a:t>11.10.2016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EB2CF22-778B-4F09-AC73-81B4448DEBAD}" type="slidenum">
              <a:rPr lang="ru-RU" smtClean="0"/>
              <a:t>‹#›</a:t>
            </a:fld>
            <a:endParaRPr lang="ru-RU"/>
          </a:p>
        </p:txBody>
      </p:sp>
    </p:spTree>
    <p:extLst>
      <p:ext uri="{BB962C8B-B14F-4D97-AF65-F5344CB8AC3E}">
        <p14:creationId xmlns:p14="http://schemas.microsoft.com/office/powerpoint/2010/main" val="2018319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5C34B95-ECF9-4AAE-81FC-F30A0763ABC6}" type="datetimeFigureOut">
              <a:rPr lang="ru-RU" smtClean="0"/>
              <a:t>11.10.2016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EB2CF22-778B-4F09-AC73-81B4448DEBAD}" type="slidenum">
              <a:rPr lang="ru-RU" smtClean="0"/>
              <a:t>‹#›</a:t>
            </a:fld>
            <a:endParaRPr lang="ru-RU"/>
          </a:p>
        </p:txBody>
      </p:sp>
    </p:spTree>
    <p:extLst>
      <p:ext uri="{BB962C8B-B14F-4D97-AF65-F5344CB8AC3E}">
        <p14:creationId xmlns:p14="http://schemas.microsoft.com/office/powerpoint/2010/main" val="3959704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5C34B95-ECF9-4AAE-81FC-F30A0763ABC6}" type="datetimeFigureOut">
              <a:rPr lang="ru-RU" smtClean="0"/>
              <a:t>11.10.2016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EB2CF22-778B-4F09-AC73-81B4448DEBAD}" type="slidenum">
              <a:rPr lang="ru-RU" smtClean="0"/>
              <a:t>‹#›</a:t>
            </a:fld>
            <a:endParaRPr lang="ru-RU"/>
          </a:p>
        </p:txBody>
      </p:sp>
    </p:spTree>
    <p:extLst>
      <p:ext uri="{BB962C8B-B14F-4D97-AF65-F5344CB8AC3E}">
        <p14:creationId xmlns:p14="http://schemas.microsoft.com/office/powerpoint/2010/main" val="1443688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5C34B95-ECF9-4AAE-81FC-F30A0763ABC6}" type="datetimeFigureOut">
              <a:rPr lang="ru-RU" smtClean="0"/>
              <a:t>11.10.2016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EB2CF22-778B-4F09-AC73-81B4448DEBAD}" type="slidenum">
              <a:rPr lang="ru-RU" smtClean="0"/>
              <a:t>‹#›</a:t>
            </a:fld>
            <a:endParaRPr lang="ru-RU"/>
          </a:p>
        </p:txBody>
      </p:sp>
    </p:spTree>
    <p:extLst>
      <p:ext uri="{BB962C8B-B14F-4D97-AF65-F5344CB8AC3E}">
        <p14:creationId xmlns:p14="http://schemas.microsoft.com/office/powerpoint/2010/main" val="2935339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5C34B95-ECF9-4AAE-81FC-F30A0763ABC6}" type="datetimeFigureOut">
              <a:rPr lang="ru-RU" smtClean="0"/>
              <a:t>11.10.2016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EB2CF22-778B-4F09-AC73-81B4448DEBAD}" type="slidenum">
              <a:rPr lang="ru-RU" smtClean="0"/>
              <a:t>‹#›</a:t>
            </a:fld>
            <a:endParaRPr lang="ru-RU"/>
          </a:p>
        </p:txBody>
      </p:sp>
    </p:spTree>
    <p:extLst>
      <p:ext uri="{BB962C8B-B14F-4D97-AF65-F5344CB8AC3E}">
        <p14:creationId xmlns:p14="http://schemas.microsoft.com/office/powerpoint/2010/main" val="1165833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5C34B95-ECF9-4AAE-81FC-F30A0763ABC6}" type="datetimeFigureOut">
              <a:rPr lang="ru-RU" smtClean="0"/>
              <a:t>11.10.2016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EB2CF22-778B-4F09-AC73-81B4448DEBAD}" type="slidenum">
              <a:rPr lang="ru-RU" smtClean="0"/>
              <a:t>‹#›</a:t>
            </a:fld>
            <a:endParaRPr lang="ru-RU"/>
          </a:p>
        </p:txBody>
      </p:sp>
    </p:spTree>
    <p:extLst>
      <p:ext uri="{BB962C8B-B14F-4D97-AF65-F5344CB8AC3E}">
        <p14:creationId xmlns:p14="http://schemas.microsoft.com/office/powerpoint/2010/main" val="1910337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C34B95-ECF9-4AAE-81FC-F30A0763ABC6}" type="datetimeFigureOut">
              <a:rPr lang="ru-RU" smtClean="0"/>
              <a:t>11.10.2016</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B2CF22-778B-4F09-AC73-81B4448DEBAD}" type="slidenum">
              <a:rPr lang="ru-RU" smtClean="0"/>
              <a:t>‹#›</a:t>
            </a:fld>
            <a:endParaRPr lang="ru-RU"/>
          </a:p>
        </p:txBody>
      </p:sp>
    </p:spTree>
    <p:extLst>
      <p:ext uri="{BB962C8B-B14F-4D97-AF65-F5344CB8AC3E}">
        <p14:creationId xmlns:p14="http://schemas.microsoft.com/office/powerpoint/2010/main" val="4737891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ru.wikipedia.org/w/index.php?title=%D0%A0%D0%B5%D0%B0%D0%BA%D1%86%D0%B8%D0%BE%D0%BD%D0%BD%D0%B0%D1%8F_%D1%81%D0%BF%D0%BE%D1%81%D0%BE%D0%B1%D0%BD%D0%BE%D1%81%D1%82%D1%8C&amp;action=edit&amp;redlink=1"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Новые направления </a:t>
            </a:r>
            <a:r>
              <a:rPr lang="ru-RU" dirty="0" err="1" smtClean="0"/>
              <a:t>экозащитных</a:t>
            </a:r>
            <a:r>
              <a:rPr lang="ru-RU" dirty="0" smtClean="0"/>
              <a:t> технологий</a:t>
            </a:r>
            <a:endParaRPr lang="ru-RU" dirty="0"/>
          </a:p>
        </p:txBody>
      </p:sp>
      <p:sp>
        <p:nvSpPr>
          <p:cNvPr id="3" name="Подзаголовок 2"/>
          <p:cNvSpPr>
            <a:spLocks noGrp="1"/>
          </p:cNvSpPr>
          <p:nvPr>
            <p:ph type="subTitle" idx="1"/>
          </p:nvPr>
        </p:nvSpPr>
        <p:spPr/>
        <p:txBody>
          <a:bodyPr/>
          <a:lstStyle/>
          <a:p>
            <a:r>
              <a:rPr lang="ru-RU" dirty="0" smtClean="0"/>
              <a:t>Лекция 7</a:t>
            </a:r>
            <a:endParaRPr lang="ru-RU" dirty="0"/>
          </a:p>
        </p:txBody>
      </p:sp>
    </p:spTree>
    <p:extLst>
      <p:ext uri="{BB962C8B-B14F-4D97-AF65-F5344CB8AC3E}">
        <p14:creationId xmlns:p14="http://schemas.microsoft.com/office/powerpoint/2010/main" val="2168478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81825" y="274638"/>
            <a:ext cx="10534919" cy="939784"/>
          </a:xfrm>
        </p:spPr>
        <p:txBody>
          <a:bodyPr>
            <a:normAutofit/>
          </a:bodyPr>
          <a:lstStyle/>
          <a:p>
            <a:pPr algn="ctr"/>
            <a:r>
              <a:rPr lang="ru-RU" sz="2800" b="1" dirty="0">
                <a:solidFill>
                  <a:srgbClr val="0C788E"/>
                </a:solidFill>
                <a:latin typeface="Times New Roman" pitchFamily="18" charset="0"/>
                <a:cs typeface="Times New Roman" pitchFamily="18" charset="0"/>
              </a:rPr>
              <a:t>Основной недостаток сверхкритических растворителей</a:t>
            </a:r>
            <a:endParaRPr lang="ru-RU" sz="2800" b="1" dirty="0">
              <a:solidFill>
                <a:srgbClr val="0C788E"/>
              </a:solidFill>
              <a:latin typeface="Times New Roman" pitchFamily="18" charset="0"/>
              <a:cs typeface="Times New Roman" pitchFamily="18" charset="0"/>
            </a:endParaRPr>
          </a:p>
        </p:txBody>
      </p:sp>
      <p:sp>
        <p:nvSpPr>
          <p:cNvPr id="3" name="Содержимое 2"/>
          <p:cNvSpPr>
            <a:spLocks noGrp="1"/>
          </p:cNvSpPr>
          <p:nvPr>
            <p:ph idx="1"/>
          </p:nvPr>
        </p:nvSpPr>
        <p:spPr>
          <a:xfrm>
            <a:off x="772732" y="1725769"/>
            <a:ext cx="10844012" cy="4855334"/>
          </a:xfrm>
        </p:spPr>
        <p:txBody>
          <a:bodyPr/>
          <a:lstStyle/>
          <a:p>
            <a:pPr algn="just">
              <a:lnSpc>
                <a:spcPct val="150000"/>
              </a:lnSpc>
            </a:pPr>
            <a:r>
              <a:rPr lang="ru-RU" sz="2400" dirty="0"/>
              <a:t>состоит в том, что емкости, заполненные СКФ, работают в режиме периодического процесса: загрузка сырья в аппарат — выгрузка готовой продукции — загрузка свежей порции сырья. Не всегда можно повысить производительность установки, увеличивая объем аппаратов, поскольку создание больших емкостей, выдерживающих давление, близкое к 10 МПа, — трудная техническая задача. </a:t>
            </a:r>
            <a:endParaRPr lang="ru-RU" sz="2400" dirty="0"/>
          </a:p>
        </p:txBody>
      </p:sp>
    </p:spTree>
    <p:extLst>
      <p:ext uri="{BB962C8B-B14F-4D97-AF65-F5344CB8AC3E}">
        <p14:creationId xmlns:p14="http://schemas.microsoft.com/office/powerpoint/2010/main" val="1205782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85611" y="428605"/>
            <a:ext cx="10766738" cy="5985074"/>
          </a:xfrm>
        </p:spPr>
        <p:txBody>
          <a:bodyPr>
            <a:normAutofit lnSpcReduction="10000"/>
          </a:bodyPr>
          <a:lstStyle/>
          <a:p>
            <a:pPr algn="just">
              <a:lnSpc>
                <a:spcPct val="150000"/>
              </a:lnSpc>
            </a:pPr>
            <a:r>
              <a:rPr lang="ru-RU" sz="2200" dirty="0">
                <a:latin typeface="Times New Roman" pitchFamily="18" charset="0"/>
                <a:cs typeface="Times New Roman" pitchFamily="18" charset="0"/>
              </a:rPr>
              <a:t>В Великобритании уже запущен промышленный процесс селективного гидрирования </a:t>
            </a:r>
            <a:r>
              <a:rPr lang="ru-RU" sz="2200" dirty="0" err="1">
                <a:latin typeface="Times New Roman" pitchFamily="18" charset="0"/>
                <a:cs typeface="Times New Roman" pitchFamily="18" charset="0"/>
              </a:rPr>
              <a:t>изофорона</a:t>
            </a:r>
            <a:r>
              <a:rPr lang="ru-RU" sz="2200" dirty="0">
                <a:latin typeface="Times New Roman" pitchFamily="18" charset="0"/>
                <a:cs typeface="Times New Roman" pitchFamily="18" charset="0"/>
              </a:rPr>
              <a:t> (</a:t>
            </a:r>
            <a:r>
              <a:rPr lang="ru-RU" sz="2000" dirty="0">
                <a:latin typeface="Times New Roman" pitchFamily="18" charset="0"/>
                <a:cs typeface="Times New Roman" pitchFamily="18" charset="0"/>
              </a:rPr>
              <a:t>используется для производства отвердителей для систем без растворителя, </a:t>
            </a:r>
            <a:r>
              <a:rPr lang="ru-RU" sz="2000" dirty="0" err="1">
                <a:latin typeface="Times New Roman" pitchFamily="18" charset="0"/>
                <a:cs typeface="Times New Roman" pitchFamily="18" charset="0"/>
              </a:rPr>
              <a:t>отверждевающихся</a:t>
            </a:r>
            <a:r>
              <a:rPr lang="ru-RU" sz="2000" dirty="0">
                <a:latin typeface="Times New Roman" pitchFamily="18" charset="0"/>
                <a:cs typeface="Times New Roman" pitchFamily="18" charset="0"/>
              </a:rPr>
              <a:t> при комнатной температуре и как отвердитель в </a:t>
            </a:r>
            <a:r>
              <a:rPr lang="ru-RU" sz="2000" dirty="0" err="1">
                <a:latin typeface="Times New Roman" pitchFamily="18" charset="0"/>
                <a:cs typeface="Times New Roman" pitchFamily="18" charset="0"/>
              </a:rPr>
              <a:t>эпоксидах</a:t>
            </a:r>
            <a:r>
              <a:rPr lang="ru-RU" sz="2000" dirty="0">
                <a:latin typeface="Times New Roman" pitchFamily="18" charset="0"/>
                <a:cs typeface="Times New Roman" pitchFamily="18" charset="0"/>
              </a:rPr>
              <a:t> горячего отверждения</a:t>
            </a:r>
            <a:r>
              <a:rPr lang="ru-RU" sz="2200" dirty="0">
                <a:latin typeface="Times New Roman" pitchFamily="18" charset="0"/>
                <a:cs typeface="Times New Roman" pitchFamily="18" charset="0"/>
              </a:rPr>
              <a:t>) в </a:t>
            </a:r>
            <a:r>
              <a:rPr lang="ru-RU" sz="2200" dirty="0" err="1">
                <a:latin typeface="Times New Roman" pitchFamily="18" charset="0"/>
                <a:cs typeface="Times New Roman" pitchFamily="18" charset="0"/>
              </a:rPr>
              <a:t>триметилциклогексанон</a:t>
            </a:r>
            <a:r>
              <a:rPr lang="ru-RU" sz="2200" dirty="0">
                <a:latin typeface="Times New Roman" pitchFamily="18" charset="0"/>
                <a:cs typeface="Times New Roman" pitchFamily="18" charset="0"/>
              </a:rPr>
              <a:t> на палладиевом катализаторе производительностью до 1000 тонн в год; в качестве растворителя используется сверхкритический СО</a:t>
            </a:r>
            <a:r>
              <a:rPr lang="ru-RU" sz="2200" baseline="-25000" dirty="0">
                <a:latin typeface="Times New Roman" pitchFamily="18" charset="0"/>
                <a:cs typeface="Times New Roman" pitchFamily="18" charset="0"/>
              </a:rPr>
              <a:t>2</a:t>
            </a:r>
            <a:r>
              <a:rPr lang="ru-RU" sz="2200" dirty="0">
                <a:latin typeface="Times New Roman" pitchFamily="18" charset="0"/>
                <a:cs typeface="Times New Roman" pitchFamily="18" charset="0"/>
              </a:rPr>
              <a:t>.</a:t>
            </a:r>
          </a:p>
          <a:p>
            <a:pPr algn="just">
              <a:lnSpc>
                <a:spcPct val="150000"/>
              </a:lnSpc>
            </a:pPr>
            <a:r>
              <a:rPr lang="ru-RU" sz="2200" dirty="0">
                <a:latin typeface="Times New Roman" pitchFamily="18" charset="0"/>
                <a:cs typeface="Times New Roman" pitchFamily="18" charset="0"/>
              </a:rPr>
              <a:t> Недавно описано использование сверхкритических углеводородов для проведения важных нефтехимических процессов. Например, каталитическая изомеризация </a:t>
            </a:r>
            <a:r>
              <a:rPr lang="ru-RU" sz="2200" dirty="0" err="1">
                <a:latin typeface="Times New Roman" pitchFamily="18" charset="0"/>
                <a:cs typeface="Times New Roman" pitchFamily="18" charset="0"/>
              </a:rPr>
              <a:t>н-бутана</a:t>
            </a:r>
            <a:r>
              <a:rPr lang="ru-RU" sz="2200" dirty="0">
                <a:latin typeface="Times New Roman" pitchFamily="18" charset="0"/>
                <a:cs typeface="Times New Roman" pitchFamily="18" charset="0"/>
              </a:rPr>
              <a:t> в </a:t>
            </a:r>
            <a:r>
              <a:rPr lang="ru-RU" sz="2200" dirty="0" err="1">
                <a:latin typeface="Times New Roman" pitchFamily="18" charset="0"/>
                <a:cs typeface="Times New Roman" pitchFamily="18" charset="0"/>
              </a:rPr>
              <a:t>изо-бутан</a:t>
            </a:r>
            <a:r>
              <a:rPr lang="ru-RU" sz="2200" dirty="0">
                <a:latin typeface="Times New Roman" pitchFamily="18" charset="0"/>
                <a:cs typeface="Times New Roman" pitchFamily="18" charset="0"/>
              </a:rPr>
              <a:t> эффективно протекает в сверхкритическом </a:t>
            </a:r>
            <a:r>
              <a:rPr lang="ru-RU" sz="2200" dirty="0" err="1">
                <a:latin typeface="Times New Roman" pitchFamily="18" charset="0"/>
                <a:cs typeface="Times New Roman" pitchFamily="18" charset="0"/>
              </a:rPr>
              <a:t>н-бутане</a:t>
            </a:r>
            <a:r>
              <a:rPr lang="ru-RU" sz="2200" dirty="0">
                <a:latin typeface="Times New Roman" pitchFamily="18" charset="0"/>
                <a:cs typeface="Times New Roman" pitchFamily="18" charset="0"/>
              </a:rPr>
              <a:t>; при этом стабильность работы катализатора и срок службы существенно возрастает, потому что сверхкритический растворитель эффективно очищает поверхность катализатора от образующейся сажи.</a:t>
            </a:r>
            <a:endParaRPr lang="ru-RU" sz="2200" dirty="0">
              <a:latin typeface="Times New Roman" pitchFamily="18" charset="0"/>
              <a:cs typeface="Times New Roman" pitchFamily="18" charset="0"/>
            </a:endParaRPr>
          </a:p>
        </p:txBody>
      </p:sp>
    </p:spTree>
    <p:extLst>
      <p:ext uri="{BB962C8B-B14F-4D97-AF65-F5344CB8AC3E}">
        <p14:creationId xmlns:p14="http://schemas.microsoft.com/office/powerpoint/2010/main" val="1627754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0005" y="274637"/>
            <a:ext cx="10856891" cy="1927649"/>
          </a:xfrm>
        </p:spPr>
        <p:txBody>
          <a:bodyPr>
            <a:normAutofit/>
          </a:bodyPr>
          <a:lstStyle/>
          <a:p>
            <a:pPr algn="just">
              <a:lnSpc>
                <a:spcPct val="150000"/>
              </a:lnSpc>
            </a:pPr>
            <a:r>
              <a:rPr lang="ru-RU" sz="2400" dirty="0">
                <a:latin typeface="Times New Roman" pitchFamily="18" charset="0"/>
                <a:cs typeface="Times New Roman" pitchFamily="18" charset="0"/>
              </a:rPr>
              <a:t>Реакции в сверхкритическом СО</a:t>
            </a:r>
            <a:r>
              <a:rPr lang="ru-RU" sz="2400" baseline="-25000" dirty="0">
                <a:latin typeface="Times New Roman" pitchFamily="18" charset="0"/>
                <a:cs typeface="Times New Roman" pitchFamily="18" charset="0"/>
              </a:rPr>
              <a:t>2</a:t>
            </a:r>
            <a:r>
              <a:rPr lang="ru-RU" sz="2400" dirty="0">
                <a:latin typeface="Times New Roman" pitchFamily="18" charset="0"/>
                <a:cs typeface="Times New Roman" pitchFamily="18" charset="0"/>
              </a:rPr>
              <a:t> можно проводить в автоклавах простого устройства, загружая туда сухой лед и реагенты. СО</a:t>
            </a:r>
            <a:r>
              <a:rPr lang="ru-RU" sz="2400" baseline="-25000" dirty="0">
                <a:latin typeface="Times New Roman" pitchFamily="18" charset="0"/>
                <a:cs typeface="Times New Roman" pitchFamily="18" charset="0"/>
              </a:rPr>
              <a:t>2</a:t>
            </a:r>
            <a:r>
              <a:rPr lang="ru-RU" sz="2400" dirty="0">
                <a:latin typeface="Times New Roman" pitchFamily="18" charset="0"/>
                <a:cs typeface="Times New Roman" pitchFamily="18" charset="0"/>
              </a:rPr>
              <a:t> сам при испарении создаст</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нужные условия.</a:t>
            </a:r>
            <a:endParaRPr lang="ru-RU" sz="2400" dirty="0">
              <a:latin typeface="Times New Roman" pitchFamily="18" charset="0"/>
              <a:cs typeface="Times New Roman" pitchFamily="18" charset="0"/>
            </a:endParaRPr>
          </a:p>
        </p:txBody>
      </p:sp>
      <p:pic>
        <p:nvPicPr>
          <p:cNvPr id="4" name="Содержимое 3" descr="автоклав.JPG"/>
          <p:cNvPicPr>
            <a:picLocks noGrp="1" noChangeAspect="1"/>
          </p:cNvPicPr>
          <p:nvPr>
            <p:ph idx="1"/>
          </p:nvPr>
        </p:nvPicPr>
        <p:blipFill>
          <a:blip r:embed="rId2" cstate="print"/>
          <a:stretch>
            <a:fillRect/>
          </a:stretch>
        </p:blipFill>
        <p:spPr>
          <a:xfrm>
            <a:off x="711183" y="2380772"/>
            <a:ext cx="6219455" cy="4135938"/>
          </a:xfrm>
        </p:spPr>
      </p:pic>
      <p:pic>
        <p:nvPicPr>
          <p:cNvPr id="5" name="Рисунок 4" descr="автоклав2.JPG"/>
          <p:cNvPicPr>
            <a:picLocks noChangeAspect="1"/>
          </p:cNvPicPr>
          <p:nvPr/>
        </p:nvPicPr>
        <p:blipFill>
          <a:blip r:embed="rId3" cstate="print"/>
          <a:stretch>
            <a:fillRect/>
          </a:stretch>
        </p:blipFill>
        <p:spPr>
          <a:xfrm>
            <a:off x="7248984" y="2380772"/>
            <a:ext cx="4329122" cy="4329122"/>
          </a:xfrm>
          <a:prstGeom prst="rect">
            <a:avLst/>
          </a:prstGeom>
        </p:spPr>
      </p:pic>
    </p:spTree>
    <p:extLst>
      <p:ext uri="{BB962C8B-B14F-4D97-AF65-F5344CB8AC3E}">
        <p14:creationId xmlns:p14="http://schemas.microsoft.com/office/powerpoint/2010/main" val="26124839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274638"/>
            <a:ext cx="8229600" cy="654032"/>
          </a:xfrm>
        </p:spPr>
        <p:txBody>
          <a:bodyPr>
            <a:normAutofit/>
          </a:bodyPr>
          <a:lstStyle/>
          <a:p>
            <a:pPr algn="ctr"/>
            <a:r>
              <a:rPr lang="ru-RU" sz="3200" b="1" dirty="0" err="1">
                <a:solidFill>
                  <a:srgbClr val="0C788E"/>
                </a:solidFill>
                <a:latin typeface="Times New Roman" pitchFamily="18" charset="0"/>
                <a:cs typeface="Times New Roman" pitchFamily="18" charset="0"/>
              </a:rPr>
              <a:t>Ио́нная</a:t>
            </a:r>
            <a:r>
              <a:rPr lang="ru-RU" sz="3200" b="1" dirty="0">
                <a:solidFill>
                  <a:srgbClr val="0C788E"/>
                </a:solidFill>
                <a:latin typeface="Times New Roman" pitchFamily="18" charset="0"/>
                <a:cs typeface="Times New Roman" pitchFamily="18" charset="0"/>
              </a:rPr>
              <a:t> </a:t>
            </a:r>
            <a:r>
              <a:rPr lang="ru-RU" sz="3200" b="1" dirty="0" err="1">
                <a:solidFill>
                  <a:srgbClr val="0C788E"/>
                </a:solidFill>
                <a:latin typeface="Times New Roman" pitchFamily="18" charset="0"/>
                <a:cs typeface="Times New Roman" pitchFamily="18" charset="0"/>
              </a:rPr>
              <a:t>жи́дкость</a:t>
            </a:r>
            <a:endParaRPr lang="ru-RU" sz="3200" dirty="0">
              <a:solidFill>
                <a:srgbClr val="0C788E"/>
              </a:solidFill>
            </a:endParaRPr>
          </a:p>
        </p:txBody>
      </p:sp>
      <p:sp>
        <p:nvSpPr>
          <p:cNvPr id="3" name="Содержимое 2"/>
          <p:cNvSpPr>
            <a:spLocks noGrp="1"/>
          </p:cNvSpPr>
          <p:nvPr>
            <p:ph idx="1"/>
          </p:nvPr>
        </p:nvSpPr>
        <p:spPr>
          <a:xfrm>
            <a:off x="785611" y="928671"/>
            <a:ext cx="10818254" cy="5485008"/>
          </a:xfrm>
        </p:spPr>
        <p:txBody>
          <a:bodyPr/>
          <a:lstStyle/>
          <a:p>
            <a:pPr algn="just">
              <a:lnSpc>
                <a:spcPct val="150000"/>
              </a:lnSpc>
            </a:pPr>
            <a:r>
              <a:rPr lang="ru-RU" sz="2400" dirty="0">
                <a:latin typeface="Times New Roman" pitchFamily="18" charset="0"/>
                <a:cs typeface="Times New Roman" pitchFamily="18" charset="0"/>
              </a:rPr>
              <a:t> — жидкость, содержащая только ионы. </a:t>
            </a:r>
          </a:p>
          <a:p>
            <a:pPr algn="just">
              <a:lnSpc>
                <a:spcPct val="150000"/>
              </a:lnSpc>
            </a:pPr>
            <a:r>
              <a:rPr lang="ru-RU" sz="2400" dirty="0">
                <a:latin typeface="Times New Roman" pitchFamily="18" charset="0"/>
                <a:cs typeface="Times New Roman" pitchFamily="18" charset="0"/>
              </a:rPr>
              <a:t>В широком смысле этого понятия ионные жидкости — это любые расплавленные соли, например, расплавленный хлорид натрия при температуре выше 800 градусов Цельсия. </a:t>
            </a:r>
          </a:p>
          <a:p>
            <a:pPr algn="just">
              <a:lnSpc>
                <a:spcPct val="150000"/>
              </a:lnSpc>
            </a:pPr>
            <a:r>
              <a:rPr lang="ru-RU" sz="2400" dirty="0">
                <a:latin typeface="Times New Roman" pitchFamily="18" charset="0"/>
                <a:cs typeface="Times New Roman" pitchFamily="18" charset="0"/>
              </a:rPr>
              <a:t>В настоящее время под термином «ионные жидкости» чаще всего подразумевают соли, температура плавления которых ниже температуры кипения воды, то есть ниже 100 градусов Цельсия. </a:t>
            </a:r>
          </a:p>
          <a:p>
            <a:pPr algn="just">
              <a:lnSpc>
                <a:spcPct val="150000"/>
              </a:lnSpc>
            </a:pPr>
            <a:r>
              <a:rPr lang="ru-RU" sz="2400" dirty="0">
                <a:latin typeface="Times New Roman" pitchFamily="18" charset="0"/>
                <a:cs typeface="Times New Roman" pitchFamily="18" charset="0"/>
              </a:rPr>
              <a:t>В частности, соли, которые плавятся при комнатной температуре, называются «RTIL» или «</a:t>
            </a:r>
            <a:r>
              <a:rPr lang="ru-RU" sz="2400" dirty="0" err="1">
                <a:latin typeface="Times New Roman" pitchFamily="18" charset="0"/>
                <a:cs typeface="Times New Roman" pitchFamily="18" charset="0"/>
              </a:rPr>
              <a:t>Room-Temperature</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Ionic</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Liquids</a:t>
            </a:r>
            <a:r>
              <a:rPr lang="ru-RU" sz="2400" dirty="0">
                <a:latin typeface="Times New Roman" pitchFamily="18" charset="0"/>
                <a:cs typeface="Times New Roman" pitchFamily="18" charset="0"/>
              </a:rPr>
              <a:t>».</a:t>
            </a:r>
          </a:p>
          <a:p>
            <a:pPr>
              <a:buNone/>
            </a:pPr>
            <a:endParaRPr lang="ru-RU" dirty="0"/>
          </a:p>
        </p:txBody>
      </p:sp>
    </p:spTree>
    <p:extLst>
      <p:ext uri="{BB962C8B-B14F-4D97-AF65-F5344CB8AC3E}">
        <p14:creationId xmlns:p14="http://schemas.microsoft.com/office/powerpoint/2010/main" val="2019439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69701" y="357167"/>
            <a:ext cx="11024316" cy="6198179"/>
          </a:xfrm>
        </p:spPr>
        <p:txBody>
          <a:bodyPr/>
          <a:lstStyle/>
          <a:p>
            <a:pPr algn="just">
              <a:lnSpc>
                <a:spcPct val="150000"/>
              </a:lnSpc>
            </a:pPr>
            <a:r>
              <a:rPr lang="ru-RU" sz="2400" u="sng" dirty="0">
                <a:latin typeface="Times New Roman" pitchFamily="18" charset="0"/>
                <a:cs typeface="Times New Roman" pitchFamily="18" charset="0"/>
              </a:rPr>
              <a:t>Основные области применения</a:t>
            </a:r>
            <a:r>
              <a:rPr lang="ru-RU" sz="2400" dirty="0">
                <a:latin typeface="Times New Roman" pitchFamily="18" charset="0"/>
                <a:cs typeface="Times New Roman" pitchFamily="18" charset="0"/>
              </a:rPr>
              <a:t>: прикладная наука, биотехнологии, энергетика, химия. </a:t>
            </a:r>
          </a:p>
          <a:p>
            <a:pPr algn="just">
              <a:lnSpc>
                <a:spcPct val="150000"/>
              </a:lnSpc>
            </a:pPr>
            <a:r>
              <a:rPr lang="ru-RU" sz="2400" dirty="0">
                <a:latin typeface="Times New Roman" pitchFamily="18" charset="0"/>
                <a:cs typeface="Times New Roman" pitchFamily="18" charset="0"/>
              </a:rPr>
              <a:t>Ионные жидкости относятся к так называемым «зелёным растворителям», которые соответствуют принципам зелёной химии. </a:t>
            </a:r>
          </a:p>
          <a:p>
            <a:pPr algn="just">
              <a:lnSpc>
                <a:spcPct val="150000"/>
              </a:lnSpc>
            </a:pPr>
            <a:r>
              <a:rPr lang="ru-RU" sz="2400" dirty="0">
                <a:latin typeface="Times New Roman" pitchFamily="18" charset="0"/>
                <a:cs typeface="Times New Roman" pitchFamily="18" charset="0"/>
              </a:rPr>
              <a:t>Некоторые ионные жидкости, например, 1-бутил-3-метилимидазолий хлорид, являются относительно эффективными растворителями для целлюлозы. В классических растворителях этот процесс происходит только в очень жёстких условиях</a:t>
            </a:r>
          </a:p>
          <a:p>
            <a:endParaRPr lang="ru-RU" dirty="0"/>
          </a:p>
        </p:txBody>
      </p:sp>
      <p:pic>
        <p:nvPicPr>
          <p:cNvPr id="4" name="Рисунок 3" descr="220px-Bmim.svg.png"/>
          <p:cNvPicPr>
            <a:picLocks noChangeAspect="1"/>
          </p:cNvPicPr>
          <p:nvPr/>
        </p:nvPicPr>
        <p:blipFill>
          <a:blip r:embed="rId2" cstate="print"/>
          <a:stretch>
            <a:fillRect/>
          </a:stretch>
        </p:blipFill>
        <p:spPr>
          <a:xfrm>
            <a:off x="7901666" y="4565966"/>
            <a:ext cx="2857520" cy="1792444"/>
          </a:xfrm>
          <a:prstGeom prst="rect">
            <a:avLst/>
          </a:prstGeom>
        </p:spPr>
      </p:pic>
    </p:spTree>
    <p:extLst>
      <p:ext uri="{BB962C8B-B14F-4D97-AF65-F5344CB8AC3E}">
        <p14:creationId xmlns:p14="http://schemas.microsoft.com/office/powerpoint/2010/main" val="42285861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274638"/>
            <a:ext cx="8229600" cy="654032"/>
          </a:xfrm>
        </p:spPr>
        <p:txBody>
          <a:bodyPr/>
          <a:lstStyle/>
          <a:p>
            <a:pPr algn="ctr"/>
            <a:r>
              <a:rPr lang="ru-RU" sz="3600" b="1" dirty="0">
                <a:solidFill>
                  <a:srgbClr val="0C788E"/>
                </a:solidFill>
              </a:rPr>
              <a:t>Ионные жидкости</a:t>
            </a:r>
            <a:endParaRPr lang="ru-RU" sz="3600" b="1" dirty="0">
              <a:solidFill>
                <a:srgbClr val="0C788E"/>
              </a:solidFill>
            </a:endParaRPr>
          </a:p>
        </p:txBody>
      </p:sp>
      <p:sp>
        <p:nvSpPr>
          <p:cNvPr id="3" name="Содержимое 2"/>
          <p:cNvSpPr>
            <a:spLocks noGrp="1"/>
          </p:cNvSpPr>
          <p:nvPr>
            <p:ph idx="1"/>
          </p:nvPr>
        </p:nvSpPr>
        <p:spPr>
          <a:xfrm>
            <a:off x="695459" y="1000109"/>
            <a:ext cx="11075831" cy="5572163"/>
          </a:xfrm>
        </p:spPr>
        <p:txBody>
          <a:bodyPr/>
          <a:lstStyle/>
          <a:p>
            <a:pPr algn="just">
              <a:lnSpc>
                <a:spcPct val="150000"/>
              </a:lnSpc>
            </a:pPr>
            <a:r>
              <a:rPr lang="ru-RU" sz="2400" dirty="0">
                <a:latin typeface="Times New Roman" pitchFamily="18" charset="0"/>
                <a:cs typeface="Times New Roman" pitchFamily="18" charset="0"/>
              </a:rPr>
              <a:t>это жидкие при нормальных температуре и давлении соли неорганических и органических кислот с объемными органическими основаниями.</a:t>
            </a:r>
          </a:p>
          <a:p>
            <a:pPr algn="just">
              <a:lnSpc>
                <a:spcPct val="150000"/>
              </a:lnSpc>
            </a:pPr>
            <a:r>
              <a:rPr lang="ru-RU" sz="2400" dirty="0">
                <a:latin typeface="Times New Roman" pitchFamily="18" charset="0"/>
                <a:cs typeface="Times New Roman" pitchFamily="18" charset="0"/>
              </a:rPr>
              <a:t>Обычно они </a:t>
            </a:r>
            <a:r>
              <a:rPr lang="ru-RU" sz="2400" dirty="0" err="1">
                <a:latin typeface="Times New Roman" pitchFamily="18" charset="0"/>
                <a:cs typeface="Times New Roman" pitchFamily="18" charset="0"/>
              </a:rPr>
              <a:t>нелетучи</a:t>
            </a:r>
            <a:r>
              <a:rPr lang="ru-RU" sz="2400" dirty="0">
                <a:latin typeface="Times New Roman" pitchFamily="18" charset="0"/>
                <a:cs typeface="Times New Roman" pitchFamily="18" charset="0"/>
              </a:rPr>
              <a:t>, </a:t>
            </a:r>
            <a:r>
              <a:rPr lang="ru-RU" sz="2400" dirty="0" err="1">
                <a:latin typeface="Times New Roman" pitchFamily="18" charset="0"/>
                <a:cs typeface="Times New Roman" pitchFamily="18" charset="0"/>
              </a:rPr>
              <a:t>негорючи</a:t>
            </a:r>
            <a:r>
              <a:rPr lang="ru-RU" sz="2400" dirty="0">
                <a:latin typeface="Times New Roman" pitchFamily="18" charset="0"/>
                <a:cs typeface="Times New Roman" pitchFamily="18" charset="0"/>
              </a:rPr>
              <a:t>, стабильны, обладают хорошими растворяющими свойствами и способны к регенерации. Подбором подходящих катионов и анионов можно регулировать селективность и глубину протекания целевой реакции. В ионных жидкостях проводят </a:t>
            </a:r>
            <a:r>
              <a:rPr lang="ru-RU" sz="2400" dirty="0" err="1">
                <a:latin typeface="Times New Roman" pitchFamily="18" charset="0"/>
                <a:cs typeface="Times New Roman" pitchFamily="18" charset="0"/>
              </a:rPr>
              <a:t>алкилирование</a:t>
            </a:r>
            <a:r>
              <a:rPr lang="ru-RU" sz="2400" dirty="0">
                <a:latin typeface="Times New Roman" pitchFamily="18" charset="0"/>
                <a:cs typeface="Times New Roman" pitchFamily="18" charset="0"/>
              </a:rPr>
              <a:t>, хромирование, </a:t>
            </a:r>
            <a:r>
              <a:rPr lang="ru-RU" sz="2400" dirty="0" err="1">
                <a:latin typeface="Times New Roman" pitchFamily="18" charset="0"/>
                <a:cs typeface="Times New Roman" pitchFamily="18" charset="0"/>
              </a:rPr>
              <a:t>дехлорирование</a:t>
            </a:r>
            <a:r>
              <a:rPr lang="ru-RU" sz="2400" dirty="0">
                <a:latin typeface="Times New Roman" pitchFamily="18" charset="0"/>
                <a:cs typeface="Times New Roman" pitchFamily="18" charset="0"/>
              </a:rPr>
              <a:t>, получение биологически активных веществ</a:t>
            </a:r>
            <a:r>
              <a:rPr lang="ru-RU" dirty="0" smtClean="0"/>
              <a:t>.</a:t>
            </a:r>
            <a:endParaRPr lang="ru-RU" dirty="0"/>
          </a:p>
        </p:txBody>
      </p:sp>
      <p:pic>
        <p:nvPicPr>
          <p:cNvPr id="4" name="Рисунок 3" descr="2.png"/>
          <p:cNvPicPr>
            <a:picLocks noChangeAspect="1"/>
          </p:cNvPicPr>
          <p:nvPr/>
        </p:nvPicPr>
        <p:blipFill>
          <a:blip r:embed="rId2" cstate="print"/>
          <a:stretch>
            <a:fillRect/>
          </a:stretch>
        </p:blipFill>
        <p:spPr>
          <a:xfrm>
            <a:off x="9699588" y="4572009"/>
            <a:ext cx="2071702" cy="2071702"/>
          </a:xfrm>
          <a:prstGeom prst="rect">
            <a:avLst/>
          </a:prstGeom>
        </p:spPr>
      </p:pic>
    </p:spTree>
    <p:extLst>
      <p:ext uri="{BB962C8B-B14F-4D97-AF65-F5344CB8AC3E}">
        <p14:creationId xmlns:p14="http://schemas.microsoft.com/office/powerpoint/2010/main" val="2169440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274638"/>
            <a:ext cx="8229600" cy="654032"/>
          </a:xfrm>
        </p:spPr>
        <p:txBody>
          <a:bodyPr>
            <a:normAutofit fontScale="90000"/>
          </a:bodyPr>
          <a:lstStyle/>
          <a:p>
            <a:r>
              <a:rPr lang="ru-RU" b="1" dirty="0" smtClean="0">
                <a:solidFill>
                  <a:srgbClr val="0C788E"/>
                </a:solidFill>
              </a:rPr>
              <a:t>Физические свойства</a:t>
            </a:r>
            <a:endParaRPr lang="ru-RU" dirty="0">
              <a:solidFill>
                <a:srgbClr val="0C788E"/>
              </a:solidFill>
            </a:endParaRPr>
          </a:p>
        </p:txBody>
      </p:sp>
      <p:sp>
        <p:nvSpPr>
          <p:cNvPr id="3" name="Содержимое 2"/>
          <p:cNvSpPr>
            <a:spLocks noGrp="1"/>
          </p:cNvSpPr>
          <p:nvPr>
            <p:ph idx="1"/>
          </p:nvPr>
        </p:nvSpPr>
        <p:spPr>
          <a:xfrm>
            <a:off x="637741" y="1025866"/>
            <a:ext cx="11082033" cy="5516602"/>
          </a:xfrm>
        </p:spPr>
        <p:txBody>
          <a:bodyPr>
            <a:normAutofit/>
          </a:bodyPr>
          <a:lstStyle/>
          <a:p>
            <a:pPr algn="just"/>
            <a:r>
              <a:rPr lang="ru-RU" sz="2200" dirty="0">
                <a:latin typeface="Times New Roman" pitchFamily="18" charset="0"/>
                <a:cs typeface="Times New Roman" pitchFamily="18" charset="0"/>
              </a:rPr>
              <a:t>Ионные жидкости </a:t>
            </a:r>
            <a:r>
              <a:rPr lang="ru-RU" sz="2200" u="sng" dirty="0">
                <a:latin typeface="Times New Roman" pitchFamily="18" charset="0"/>
                <a:cs typeface="Times New Roman" pitchFamily="18" charset="0"/>
              </a:rPr>
              <a:t>в твёрдом состоянии</a:t>
            </a:r>
            <a:r>
              <a:rPr lang="ru-RU" sz="2200" dirty="0">
                <a:latin typeface="Times New Roman" pitchFamily="18" charset="0"/>
                <a:cs typeface="Times New Roman" pitchFamily="18" charset="0"/>
              </a:rPr>
              <a:t> представляют собой порошки либо воскообразные субстанции белого, либо желтоватого цвета. </a:t>
            </a:r>
          </a:p>
          <a:p>
            <a:pPr algn="just"/>
            <a:r>
              <a:rPr lang="ru-RU" sz="2200" u="sng" dirty="0">
                <a:latin typeface="Times New Roman" pitchFamily="18" charset="0"/>
                <a:cs typeface="Times New Roman" pitchFamily="18" charset="0"/>
              </a:rPr>
              <a:t>В жидком состоянии</a:t>
            </a:r>
            <a:r>
              <a:rPr lang="ru-RU" sz="2200" dirty="0">
                <a:latin typeface="Times New Roman" pitchFamily="18" charset="0"/>
                <a:cs typeface="Times New Roman" pitchFamily="18" charset="0"/>
              </a:rPr>
              <a:t> бесцветны, либо с желтоватым оттенком, который обусловлен небольшим количеством примесей. </a:t>
            </a:r>
          </a:p>
          <a:p>
            <a:pPr algn="just"/>
            <a:r>
              <a:rPr lang="ru-RU" sz="2200" dirty="0">
                <a:latin typeface="Times New Roman" pitchFamily="18" charset="0"/>
                <a:cs typeface="Times New Roman" pitchFamily="18" charset="0"/>
              </a:rPr>
              <a:t>Одно из характерных свойств ионных жидкостей это их высокая вязкость, которая затрудняет работу с ними. Имеют низкую температуру плавления, которая обусловлена </a:t>
            </a:r>
            <a:r>
              <a:rPr lang="ru-RU" sz="2200" dirty="0" err="1">
                <a:latin typeface="Times New Roman" pitchFamily="18" charset="0"/>
                <a:cs typeface="Times New Roman" pitchFamily="18" charset="0"/>
              </a:rPr>
              <a:t>стерической</a:t>
            </a:r>
            <a:r>
              <a:rPr lang="ru-RU" sz="2200" dirty="0">
                <a:latin typeface="Times New Roman" pitchFamily="18" charset="0"/>
                <a:cs typeface="Times New Roman" pitchFamily="18" charset="0"/>
              </a:rPr>
              <a:t> затрудненностью структуры, которая усложнят кристаллизацию</a:t>
            </a:r>
            <a:r>
              <a:rPr lang="ru-RU" sz="2200" dirty="0" smtClean="0"/>
              <a:t>. </a:t>
            </a:r>
          </a:p>
          <a:p>
            <a:pPr algn="just">
              <a:buNone/>
            </a:pPr>
            <a:r>
              <a:rPr lang="ru-RU" sz="2200" dirty="0">
                <a:latin typeface="Times New Roman" pitchFamily="18" charset="0"/>
                <a:cs typeface="Times New Roman" pitchFamily="18" charset="0"/>
              </a:rPr>
              <a:t>                                </a:t>
            </a:r>
            <a:r>
              <a:rPr lang="ru-RU" sz="2200" u="sng" dirty="0">
                <a:latin typeface="Times New Roman" pitchFamily="18" charset="0"/>
                <a:cs typeface="Times New Roman" pitchFamily="18" charset="0"/>
              </a:rPr>
              <a:t>Пример </a:t>
            </a:r>
          </a:p>
          <a:p>
            <a:pPr algn="just">
              <a:buNone/>
            </a:pPr>
            <a:r>
              <a:rPr lang="ru-RU" sz="2200" dirty="0">
                <a:latin typeface="Times New Roman" pitchFamily="18" charset="0"/>
                <a:cs typeface="Times New Roman" pitchFamily="18" charset="0"/>
              </a:rPr>
              <a:t>  Поваренная соль </a:t>
            </a:r>
            <a:r>
              <a:rPr lang="ru-RU" sz="2200" dirty="0" err="1">
                <a:latin typeface="Times New Roman" pitchFamily="18" charset="0"/>
                <a:cs typeface="Times New Roman" pitchFamily="18" charset="0"/>
              </a:rPr>
              <a:t>NaCl</a:t>
            </a:r>
            <a:r>
              <a:rPr lang="ru-RU" sz="2200" dirty="0">
                <a:latin typeface="Times New Roman" pitchFamily="18" charset="0"/>
                <a:cs typeface="Times New Roman" pitchFamily="18" charset="0"/>
              </a:rPr>
              <a:t> и ионная жидкость </a:t>
            </a:r>
          </a:p>
          <a:p>
            <a:pPr algn="just">
              <a:buNone/>
            </a:pPr>
            <a:r>
              <a:rPr lang="ru-RU" sz="2200" dirty="0">
                <a:latin typeface="Times New Roman" pitchFamily="18" charset="0"/>
                <a:cs typeface="Times New Roman" pitchFamily="18" charset="0"/>
              </a:rPr>
              <a:t>                      [</a:t>
            </a:r>
            <a:r>
              <a:rPr lang="ru-RU" sz="2200" dirty="0" err="1">
                <a:latin typeface="Times New Roman" pitchFamily="18" charset="0"/>
                <a:cs typeface="Times New Roman" pitchFamily="18" charset="0"/>
              </a:rPr>
              <a:t>bmim</a:t>
            </a:r>
            <a:r>
              <a:rPr lang="ru-RU" sz="2200" dirty="0">
                <a:latin typeface="Times New Roman" pitchFamily="18" charset="0"/>
                <a:cs typeface="Times New Roman" pitchFamily="18" charset="0"/>
              </a:rPr>
              <a:t>]NTf</a:t>
            </a:r>
            <a:r>
              <a:rPr lang="ru-RU" sz="2200" baseline="-25000" dirty="0">
                <a:latin typeface="Times New Roman" pitchFamily="18" charset="0"/>
                <a:cs typeface="Times New Roman" pitchFamily="18" charset="0"/>
              </a:rPr>
              <a:t>2</a:t>
            </a:r>
            <a:r>
              <a:rPr lang="ru-RU" sz="2200" dirty="0">
                <a:latin typeface="Times New Roman" pitchFamily="18" charset="0"/>
                <a:cs typeface="Times New Roman" pitchFamily="18" charset="0"/>
              </a:rPr>
              <a:t>  </a:t>
            </a:r>
          </a:p>
          <a:p>
            <a:pPr algn="just">
              <a:buNone/>
            </a:pPr>
            <a:r>
              <a:rPr lang="ru-RU" sz="2200" dirty="0">
                <a:latin typeface="Times New Roman" pitchFamily="18" charset="0"/>
                <a:cs typeface="Times New Roman" pitchFamily="18" charset="0"/>
              </a:rPr>
              <a:t>          (1-бутил-3-метилимидазолий </a:t>
            </a:r>
          </a:p>
          <a:p>
            <a:pPr algn="just">
              <a:buNone/>
            </a:pPr>
            <a:r>
              <a:rPr lang="ru-RU" sz="2200" dirty="0" err="1">
                <a:latin typeface="Times New Roman" pitchFamily="18" charset="0"/>
                <a:cs typeface="Times New Roman" pitchFamily="18" charset="0"/>
              </a:rPr>
              <a:t>гексафторфосфата</a:t>
            </a:r>
            <a:r>
              <a:rPr lang="ru-RU" sz="2200" dirty="0">
                <a:latin typeface="Times New Roman" pitchFamily="18" charset="0"/>
                <a:cs typeface="Times New Roman" pitchFamily="18" charset="0"/>
              </a:rPr>
              <a:t> ) при температуре в 27 °C.</a:t>
            </a:r>
          </a:p>
        </p:txBody>
      </p:sp>
      <p:pic>
        <p:nvPicPr>
          <p:cNvPr id="4" name="Рисунок 3" descr="220px-P1010480-1s.JPG"/>
          <p:cNvPicPr>
            <a:picLocks noChangeAspect="1"/>
          </p:cNvPicPr>
          <p:nvPr/>
        </p:nvPicPr>
        <p:blipFill>
          <a:blip r:embed="rId2" cstate="print"/>
          <a:stretch>
            <a:fillRect/>
          </a:stretch>
        </p:blipFill>
        <p:spPr>
          <a:xfrm>
            <a:off x="8996371" y="3890428"/>
            <a:ext cx="2791620" cy="2652039"/>
          </a:xfrm>
          <a:prstGeom prst="rect">
            <a:avLst/>
          </a:prstGeom>
        </p:spPr>
      </p:pic>
    </p:spTree>
    <p:extLst>
      <p:ext uri="{BB962C8B-B14F-4D97-AF65-F5344CB8AC3E}">
        <p14:creationId xmlns:p14="http://schemas.microsoft.com/office/powerpoint/2010/main" val="3273978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274638"/>
            <a:ext cx="8229600" cy="582594"/>
          </a:xfrm>
        </p:spPr>
        <p:txBody>
          <a:bodyPr/>
          <a:lstStyle/>
          <a:p>
            <a:r>
              <a:rPr lang="ru-RU" sz="2800" dirty="0">
                <a:solidFill>
                  <a:srgbClr val="0C788E"/>
                </a:solidFill>
                <a:latin typeface="Times New Roman" pitchFamily="18" charset="0"/>
                <a:cs typeface="Times New Roman" pitchFamily="18" charset="0"/>
              </a:rPr>
              <a:t>Классификация ИЖ:</a:t>
            </a:r>
            <a:endParaRPr lang="ru-RU" sz="2800" dirty="0">
              <a:solidFill>
                <a:srgbClr val="0C788E"/>
              </a:solidFill>
              <a:latin typeface="Times New Roman" pitchFamily="18" charset="0"/>
              <a:cs typeface="Times New Roman" pitchFamily="18" charset="0"/>
            </a:endParaRPr>
          </a:p>
        </p:txBody>
      </p:sp>
      <p:sp>
        <p:nvSpPr>
          <p:cNvPr id="3" name="Содержимое 2"/>
          <p:cNvSpPr>
            <a:spLocks noGrp="1"/>
          </p:cNvSpPr>
          <p:nvPr>
            <p:ph idx="1"/>
          </p:nvPr>
        </p:nvSpPr>
        <p:spPr>
          <a:xfrm>
            <a:off x="785611" y="928671"/>
            <a:ext cx="10998558" cy="5197493"/>
          </a:xfrm>
        </p:spPr>
        <p:txBody>
          <a:bodyPr/>
          <a:lstStyle/>
          <a:p>
            <a:pPr algn="just">
              <a:lnSpc>
                <a:spcPct val="150000"/>
              </a:lnSpc>
            </a:pPr>
            <a:r>
              <a:rPr lang="ru-RU" sz="2000" dirty="0">
                <a:latin typeface="Times New Roman" pitchFamily="18" charset="0"/>
                <a:cs typeface="Times New Roman" pitchFamily="18" charset="0"/>
              </a:rPr>
              <a:t>Состоящие из органического катиона и неорганического аниона</a:t>
            </a:r>
          </a:p>
          <a:p>
            <a:pPr algn="just">
              <a:lnSpc>
                <a:spcPct val="150000"/>
              </a:lnSpc>
            </a:pPr>
            <a:r>
              <a:rPr lang="ru-RU" sz="2000" dirty="0">
                <a:latin typeface="Times New Roman" pitchFamily="18" charset="0"/>
                <a:cs typeface="Times New Roman" pitchFamily="18" charset="0"/>
              </a:rPr>
              <a:t>Состоящие из неорганического катиона и органического аниона</a:t>
            </a:r>
          </a:p>
          <a:p>
            <a:pPr algn="just">
              <a:lnSpc>
                <a:spcPct val="150000"/>
              </a:lnSpc>
            </a:pPr>
            <a:r>
              <a:rPr lang="ru-RU" sz="2000" dirty="0">
                <a:latin typeface="Times New Roman" pitchFamily="18" charset="0"/>
                <a:cs typeface="Times New Roman" pitchFamily="18" charset="0"/>
              </a:rPr>
              <a:t>Полностью органические ионные жидкости</a:t>
            </a:r>
          </a:p>
          <a:p>
            <a:pPr algn="just">
              <a:lnSpc>
                <a:spcPct val="150000"/>
              </a:lnSpc>
            </a:pPr>
            <a:r>
              <a:rPr lang="ru-RU" sz="2000" dirty="0">
                <a:latin typeface="Times New Roman" pitchFamily="18" charset="0"/>
                <a:cs typeface="Times New Roman" pitchFamily="18" charset="0"/>
              </a:rPr>
              <a:t>Хиральные ионные жидкости (</a:t>
            </a:r>
            <a:r>
              <a:rPr lang="ru-RU" sz="2000" b="1" dirty="0" err="1"/>
              <a:t>Хиральность</a:t>
            </a:r>
            <a:r>
              <a:rPr lang="ru-RU" sz="2000" dirty="0"/>
              <a:t> — свойство молекулы не совмещаться в пространстве со своим зеркальным отражением).  </a:t>
            </a:r>
            <a:endParaRPr lang="ru-RU" sz="2000" dirty="0">
              <a:latin typeface="Times New Roman" pitchFamily="18" charset="0"/>
              <a:cs typeface="Times New Roman" pitchFamily="18" charset="0"/>
            </a:endParaRPr>
          </a:p>
          <a:p>
            <a:endParaRPr lang="ru-RU" dirty="0"/>
          </a:p>
        </p:txBody>
      </p:sp>
      <p:pic>
        <p:nvPicPr>
          <p:cNvPr id="4" name="Рисунок 3" descr="Chirality_with_hands.jpg"/>
          <p:cNvPicPr>
            <a:picLocks noChangeAspect="1"/>
          </p:cNvPicPr>
          <p:nvPr/>
        </p:nvPicPr>
        <p:blipFill>
          <a:blip r:embed="rId2" cstate="print"/>
          <a:stretch>
            <a:fillRect/>
          </a:stretch>
        </p:blipFill>
        <p:spPr>
          <a:xfrm>
            <a:off x="7411442" y="3697273"/>
            <a:ext cx="3676956" cy="2500330"/>
          </a:xfrm>
          <a:prstGeom prst="rect">
            <a:avLst/>
          </a:prstGeom>
        </p:spPr>
      </p:pic>
    </p:spTree>
    <p:extLst>
      <p:ext uri="{BB962C8B-B14F-4D97-AF65-F5344CB8AC3E}">
        <p14:creationId xmlns:p14="http://schemas.microsoft.com/office/powerpoint/2010/main" val="256597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274638"/>
            <a:ext cx="8229600" cy="725470"/>
          </a:xfrm>
        </p:spPr>
        <p:txBody>
          <a:bodyPr/>
          <a:lstStyle/>
          <a:p>
            <a:r>
              <a:rPr lang="ru-RU" sz="2400" b="1" dirty="0">
                <a:solidFill>
                  <a:srgbClr val="0C788E"/>
                </a:solidFill>
              </a:rPr>
              <a:t>Получение в промышленности</a:t>
            </a:r>
            <a:endParaRPr lang="ru-RU" sz="2400" dirty="0">
              <a:solidFill>
                <a:srgbClr val="0C788E"/>
              </a:solidFill>
              <a:latin typeface="Times New Roman" pitchFamily="18" charset="0"/>
              <a:cs typeface="Times New Roman" pitchFamily="18" charset="0"/>
            </a:endParaRPr>
          </a:p>
        </p:txBody>
      </p:sp>
      <p:sp>
        <p:nvSpPr>
          <p:cNvPr id="3" name="Содержимое 2"/>
          <p:cNvSpPr>
            <a:spLocks noGrp="1"/>
          </p:cNvSpPr>
          <p:nvPr>
            <p:ph idx="1"/>
          </p:nvPr>
        </p:nvSpPr>
        <p:spPr>
          <a:xfrm>
            <a:off x="360608" y="1000109"/>
            <a:ext cx="11590986" cy="5542359"/>
          </a:xfrm>
        </p:spPr>
        <p:txBody>
          <a:bodyPr>
            <a:noAutofit/>
          </a:bodyPr>
          <a:lstStyle/>
          <a:p>
            <a:pPr algn="just">
              <a:lnSpc>
                <a:spcPct val="150000"/>
              </a:lnSpc>
            </a:pPr>
            <a:r>
              <a:rPr lang="ru-RU" sz="2200" dirty="0">
                <a:latin typeface="Times New Roman" pitchFamily="18" charset="0"/>
                <a:cs typeface="Times New Roman" pitchFamily="18" charset="0"/>
              </a:rPr>
              <a:t>Несмотря на легкость получения ионных жидкостей в лабораторных условиях, не все методы применимы в промышленных масштабах из-за своей дороговизны. Ионные жидкости позиционируются как «зеленые растворители», но при их производстве зачастую используются большие количества органических растворителей, зачастую для очистки ионных жидкостей от галогенов. Все эти недостатки должны быть устранены при переходе к </a:t>
            </a:r>
            <a:r>
              <a:rPr lang="ru-RU" sz="2200" dirty="0" err="1">
                <a:latin typeface="Times New Roman" pitchFamily="18" charset="0"/>
                <a:cs typeface="Times New Roman" pitchFamily="18" charset="0"/>
              </a:rPr>
              <a:t>многотоннажым</a:t>
            </a:r>
            <a:r>
              <a:rPr lang="ru-RU" sz="2200" dirty="0">
                <a:latin typeface="Times New Roman" pitchFamily="18" charset="0"/>
                <a:cs typeface="Times New Roman" pitchFamily="18" charset="0"/>
              </a:rPr>
              <a:t> синтезам. Например, фирма </a:t>
            </a:r>
            <a:r>
              <a:rPr lang="ru-RU" sz="2200" dirty="0" err="1">
                <a:latin typeface="Times New Roman" pitchFamily="18" charset="0"/>
                <a:cs typeface="Times New Roman" pitchFamily="18" charset="0"/>
              </a:rPr>
              <a:t>Solvent</a:t>
            </a:r>
            <a:r>
              <a:rPr lang="ru-RU" sz="2200" dirty="0">
                <a:latin typeface="Times New Roman" pitchFamily="18" charset="0"/>
                <a:cs typeface="Times New Roman" pitchFamily="18" charset="0"/>
              </a:rPr>
              <a:t> </a:t>
            </a:r>
            <a:r>
              <a:rPr lang="ru-RU" sz="2200" dirty="0" err="1">
                <a:latin typeface="Times New Roman" pitchFamily="18" charset="0"/>
                <a:cs typeface="Times New Roman" pitchFamily="18" charset="0"/>
              </a:rPr>
              <a:t>Innovation</a:t>
            </a:r>
            <a:r>
              <a:rPr lang="ru-RU" sz="2200" dirty="0">
                <a:latin typeface="Times New Roman" pitchFamily="18" charset="0"/>
                <a:cs typeface="Times New Roman" pitchFamily="18" charset="0"/>
              </a:rPr>
              <a:t> предложила, запатентовала и производит </a:t>
            </a:r>
            <a:r>
              <a:rPr lang="ru-RU" sz="2200" dirty="0" err="1">
                <a:latin typeface="Times New Roman" pitchFamily="18" charset="0"/>
                <a:cs typeface="Times New Roman" pitchFamily="18" charset="0"/>
              </a:rPr>
              <a:t>тонновыми</a:t>
            </a:r>
            <a:r>
              <a:rPr lang="ru-RU" sz="2200" dirty="0">
                <a:latin typeface="Times New Roman" pitchFamily="18" charset="0"/>
                <a:cs typeface="Times New Roman" pitchFamily="18" charset="0"/>
              </a:rPr>
              <a:t> количествами ионную жидкость, которая получила торговое название ECOENG 212. Она соответствует всем требованиям зеленой химии: она не токсична, способна разлагаться, попав в окружающую среду, не содержит примесей галогенов, при её производстве не применяются растворители, а единственным побочным продуктом является этиловый спирт.</a:t>
            </a:r>
            <a:endParaRPr lang="ru-RU" sz="2200" dirty="0">
              <a:latin typeface="Times New Roman" pitchFamily="18" charset="0"/>
              <a:cs typeface="Times New Roman" pitchFamily="18" charset="0"/>
            </a:endParaRPr>
          </a:p>
        </p:txBody>
      </p:sp>
    </p:spTree>
    <p:extLst>
      <p:ext uri="{BB962C8B-B14F-4D97-AF65-F5344CB8AC3E}">
        <p14:creationId xmlns:p14="http://schemas.microsoft.com/office/powerpoint/2010/main" val="1395215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274638"/>
            <a:ext cx="8229600" cy="725470"/>
          </a:xfrm>
        </p:spPr>
        <p:txBody>
          <a:bodyPr/>
          <a:lstStyle/>
          <a:p>
            <a:r>
              <a:rPr lang="ru-RU" sz="3600" dirty="0">
                <a:solidFill>
                  <a:schemeClr val="accent6"/>
                </a:solidFill>
                <a:latin typeface="Times New Roman" pitchFamily="18" charset="0"/>
                <a:cs typeface="Times New Roman" pitchFamily="18" charset="0"/>
              </a:rPr>
              <a:t>Механохимические способы активации</a:t>
            </a:r>
            <a:endParaRPr lang="ru-RU" sz="3600" dirty="0"/>
          </a:p>
        </p:txBody>
      </p:sp>
      <p:sp>
        <p:nvSpPr>
          <p:cNvPr id="3" name="Содержимое 2"/>
          <p:cNvSpPr>
            <a:spLocks noGrp="1"/>
          </p:cNvSpPr>
          <p:nvPr>
            <p:ph idx="1"/>
          </p:nvPr>
        </p:nvSpPr>
        <p:spPr>
          <a:xfrm>
            <a:off x="656823" y="1214423"/>
            <a:ext cx="11165983" cy="5379560"/>
          </a:xfrm>
        </p:spPr>
        <p:txBody>
          <a:bodyPr/>
          <a:lstStyle/>
          <a:p>
            <a:pPr algn="just">
              <a:lnSpc>
                <a:spcPct val="150000"/>
              </a:lnSpc>
            </a:pPr>
            <a:r>
              <a:rPr lang="ru-RU" sz="2400" dirty="0">
                <a:latin typeface="Times New Roman" pitchFamily="18" charset="0"/>
                <a:cs typeface="Times New Roman" pitchFamily="18" charset="0"/>
              </a:rPr>
              <a:t>В Красноярске из возобновляемого сырья с использованием </a:t>
            </a:r>
            <a:r>
              <a:rPr lang="ru-RU" sz="2400" dirty="0" err="1">
                <a:latin typeface="Times New Roman" pitchFamily="18" charset="0"/>
                <a:cs typeface="Times New Roman" pitchFamily="18" charset="0"/>
              </a:rPr>
              <a:t>механохимии</a:t>
            </a:r>
            <a:r>
              <a:rPr lang="ru-RU" sz="2400" dirty="0">
                <a:latin typeface="Times New Roman" pitchFamily="18" charset="0"/>
                <a:cs typeface="Times New Roman" pitchFamily="18" charset="0"/>
              </a:rPr>
              <a:t> активируют растительное сырье (кора березы, древесина лиственницы), что позволяет повысить эффективность получения ценных химических продуктов из него.</a:t>
            </a:r>
          </a:p>
          <a:p>
            <a:pPr algn="just">
              <a:lnSpc>
                <a:spcPct val="150000"/>
              </a:lnSpc>
            </a:pPr>
            <a:r>
              <a:rPr lang="ru-RU" sz="2400" b="1" dirty="0" err="1">
                <a:latin typeface="Times New Roman" pitchFamily="18" charset="0"/>
                <a:cs typeface="Times New Roman" pitchFamily="18" charset="0"/>
              </a:rPr>
              <a:t>Механохимия</a:t>
            </a:r>
            <a:r>
              <a:rPr lang="ru-RU" sz="2400" dirty="0">
                <a:latin typeface="Times New Roman" pitchFamily="18" charset="0"/>
                <a:cs typeface="Times New Roman" pitchFamily="18" charset="0"/>
              </a:rPr>
              <a:t> — раздел химии, изучающий изменение свойств веществ и их смесей, а также физико-химические превращения при механических воздействиях (в мельницах, дезинтеграторах, на вальцах, экструдерах и т.п.), при деформировании, трении, ударном сжатии.</a:t>
            </a:r>
          </a:p>
        </p:txBody>
      </p:sp>
    </p:spTree>
    <p:extLst>
      <p:ext uri="{BB962C8B-B14F-4D97-AF65-F5344CB8AC3E}">
        <p14:creationId xmlns:p14="http://schemas.microsoft.com/office/powerpoint/2010/main" val="312657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14400" y="357166"/>
            <a:ext cx="10766738" cy="6069391"/>
          </a:xfrm>
        </p:spPr>
        <p:txBody>
          <a:bodyPr/>
          <a:lstStyle/>
          <a:p>
            <a:pPr algn="just">
              <a:lnSpc>
                <a:spcPct val="150000"/>
              </a:lnSpc>
            </a:pPr>
            <a:r>
              <a:rPr lang="ru-RU" sz="2400" dirty="0">
                <a:latin typeface="Times New Roman" pitchFamily="18" charset="0"/>
                <a:cs typeface="Times New Roman" pitchFamily="18" charset="0"/>
              </a:rPr>
              <a:t>Еще одно ключевое направление зеленой химии (принципом 5) – </a:t>
            </a:r>
            <a:r>
              <a:rPr lang="ru-RU" sz="2400" b="1" u="sng" dirty="0">
                <a:latin typeface="Times New Roman" pitchFamily="18" charset="0"/>
                <a:cs typeface="Times New Roman" pitchFamily="18" charset="0"/>
              </a:rPr>
              <a:t>отказ от использования вредных для природы органических растворителей</a:t>
            </a:r>
            <a:r>
              <a:rPr lang="ru-RU" sz="2400" dirty="0">
                <a:latin typeface="Times New Roman" pitchFamily="18" charset="0"/>
                <a:cs typeface="Times New Roman" pitchFamily="18" charset="0"/>
              </a:rPr>
              <a:t>. </a:t>
            </a:r>
          </a:p>
          <a:p>
            <a:pPr algn="just">
              <a:lnSpc>
                <a:spcPct val="150000"/>
              </a:lnSpc>
            </a:pPr>
            <a:r>
              <a:rPr lang="ru-RU" sz="2400" dirty="0">
                <a:latin typeface="Times New Roman" pitchFamily="18" charset="0"/>
                <a:cs typeface="Times New Roman" pitchFamily="18" charset="0"/>
              </a:rPr>
              <a:t>Сейчас интенсивно разрабатываются процессы использования в качестве растворителей </a:t>
            </a:r>
            <a:r>
              <a:rPr lang="ru-RU" sz="2400" u="sng" dirty="0">
                <a:latin typeface="Times New Roman" pitchFamily="18" charset="0"/>
                <a:cs typeface="Times New Roman" pitchFamily="18" charset="0"/>
              </a:rPr>
              <a:t>сверхкритических флюидов, ионных жидкостей, и проведение механохимической активации веществ</a:t>
            </a:r>
            <a:r>
              <a:rPr lang="ru-RU" sz="2400" dirty="0">
                <a:latin typeface="Times New Roman" pitchFamily="18" charset="0"/>
                <a:cs typeface="Times New Roman" pitchFamily="18" charset="0"/>
              </a:rPr>
              <a:t>.</a:t>
            </a:r>
          </a:p>
          <a:p>
            <a:pPr algn="just">
              <a:lnSpc>
                <a:spcPct val="150000"/>
              </a:lnSpc>
            </a:pPr>
            <a:endParaRPr lang="ru-RU" sz="2400" dirty="0">
              <a:latin typeface="Times New Roman" pitchFamily="18" charset="0"/>
              <a:cs typeface="Times New Roman" pitchFamily="18" charset="0"/>
            </a:endParaRPr>
          </a:p>
          <a:p>
            <a:pPr algn="just">
              <a:lnSpc>
                <a:spcPct val="150000"/>
              </a:lnSpc>
            </a:pPr>
            <a:r>
              <a:rPr lang="ru-RU" sz="2400" b="1" u="sng" dirty="0">
                <a:latin typeface="Times New Roman" pitchFamily="18" charset="0"/>
                <a:cs typeface="Times New Roman" pitchFamily="18" charset="0"/>
              </a:rPr>
              <a:t>Сверхкритический флюид</a:t>
            </a:r>
            <a:r>
              <a:rPr lang="ru-RU" sz="2400" dirty="0">
                <a:latin typeface="Times New Roman" pitchFamily="18" charset="0"/>
                <a:cs typeface="Times New Roman" pitchFamily="18" charset="0"/>
              </a:rPr>
              <a:t> (СКФ) – это вещество вблизи критической точки на фазовой диаграмме, где его свойства кардинально меняются.</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40068740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72731" y="500043"/>
            <a:ext cx="10805375" cy="6003788"/>
          </a:xfrm>
        </p:spPr>
        <p:txBody>
          <a:bodyPr/>
          <a:lstStyle/>
          <a:p>
            <a:pPr algn="just">
              <a:lnSpc>
                <a:spcPct val="150000"/>
              </a:lnSpc>
            </a:pPr>
            <a:r>
              <a:rPr lang="ru-RU" sz="2400" dirty="0">
                <a:latin typeface="Times New Roman" pitchFamily="18" charset="0"/>
                <a:cs typeface="Times New Roman" pitchFamily="18" charset="0"/>
              </a:rPr>
              <a:t>Пластическая деформация твердого тела обычно приводит не только к изменению формы твердого тела, но и к накоплению в нем дефектов, изменяющих физико-химические свойства, в том числе реакционную</a:t>
            </a:r>
            <a:r>
              <a:rPr lang="ru-RU" sz="2400" dirty="0">
                <a:latin typeface="Times New Roman" pitchFamily="18" charset="0"/>
                <a:cs typeface="Times New Roman" pitchFamily="18" charset="0"/>
                <a:hlinkClick r:id="rId2" tooltip="Реакционная способность (страница отсутствует)"/>
              </a:rPr>
              <a:t> </a:t>
            </a:r>
            <a:r>
              <a:rPr lang="ru-RU" sz="2400" dirty="0">
                <a:latin typeface="Times New Roman" pitchFamily="18" charset="0"/>
                <a:cs typeface="Times New Roman" pitchFamily="18" charset="0"/>
              </a:rPr>
              <a:t>способность. Накопление дефектов используют в химии для ускорения реакций с участием твердых веществ, снижения температуры процессов и других путей интенсификации химических реакций в твердой фазе.</a:t>
            </a:r>
          </a:p>
          <a:p>
            <a:pPr algn="just">
              <a:lnSpc>
                <a:spcPct val="150000"/>
              </a:lnSpc>
            </a:pPr>
            <a:r>
              <a:rPr lang="ru-RU" sz="2400" dirty="0">
                <a:latin typeface="Times New Roman" pitchFamily="18" charset="0"/>
                <a:cs typeface="Times New Roman" pitchFamily="18" charset="0"/>
              </a:rPr>
              <a:t>Механохимическим методом производят деструкцию полимеров, синтез </a:t>
            </a:r>
            <a:r>
              <a:rPr lang="ru-RU" sz="2400" dirty="0" err="1">
                <a:latin typeface="Times New Roman" pitchFamily="18" charset="0"/>
                <a:cs typeface="Times New Roman" pitchFamily="18" charset="0"/>
              </a:rPr>
              <a:t>интерметаллидов</a:t>
            </a:r>
            <a:r>
              <a:rPr lang="ru-RU" sz="2400" dirty="0">
                <a:latin typeface="Times New Roman" pitchFamily="18" charset="0"/>
                <a:cs typeface="Times New Roman" pitchFamily="18" charset="0"/>
              </a:rPr>
              <a:t> и ферритов, получают аморфные сплавы, активируют порошковые материалы.</a:t>
            </a:r>
          </a:p>
          <a:p>
            <a:endParaRPr lang="ru-RU" dirty="0"/>
          </a:p>
        </p:txBody>
      </p:sp>
    </p:spTree>
    <p:extLst>
      <p:ext uri="{BB962C8B-B14F-4D97-AF65-F5344CB8AC3E}">
        <p14:creationId xmlns:p14="http://schemas.microsoft.com/office/powerpoint/2010/main" val="3077968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95459" y="714357"/>
            <a:ext cx="11062952" cy="5660685"/>
          </a:xfrm>
        </p:spPr>
        <p:txBody>
          <a:bodyPr/>
          <a:lstStyle/>
          <a:p>
            <a:pPr algn="just">
              <a:lnSpc>
                <a:spcPct val="150000"/>
              </a:lnSpc>
            </a:pPr>
            <a:r>
              <a:rPr lang="ru-RU" sz="2400" dirty="0">
                <a:latin typeface="Times New Roman" pitchFamily="18" charset="0"/>
                <a:cs typeface="Times New Roman" pitchFamily="18" charset="0"/>
              </a:rPr>
              <a:t>Еще одно важнейшее направление зеленой химии связано с </a:t>
            </a:r>
            <a:r>
              <a:rPr lang="ru-RU" sz="2400" u="sng" dirty="0">
                <a:latin typeface="Times New Roman" pitchFamily="18" charset="0"/>
                <a:cs typeface="Times New Roman" pitchFamily="18" charset="0"/>
              </a:rPr>
              <a:t>разработкой новых промышленных процессов</a:t>
            </a:r>
            <a:r>
              <a:rPr lang="ru-RU" sz="2400" dirty="0">
                <a:latin typeface="Times New Roman" pitchFamily="18" charset="0"/>
                <a:cs typeface="Times New Roman" pitchFamily="18" charset="0"/>
              </a:rPr>
              <a:t>, позволяющих </a:t>
            </a:r>
            <a:r>
              <a:rPr lang="ru-RU" sz="2400" u="sng" dirty="0">
                <a:latin typeface="Times New Roman" pitchFamily="18" charset="0"/>
                <a:cs typeface="Times New Roman" pitchFamily="18" charset="0"/>
              </a:rPr>
              <a:t>снизить экологические риски</a:t>
            </a:r>
            <a:r>
              <a:rPr lang="ru-RU" sz="2400" dirty="0">
                <a:latin typeface="Times New Roman" pitchFamily="18" charset="0"/>
                <a:cs typeface="Times New Roman" pitchFamily="18" charset="0"/>
              </a:rPr>
              <a:t> при производстве важных химических продуктов. </a:t>
            </a:r>
          </a:p>
          <a:p>
            <a:pPr algn="just">
              <a:lnSpc>
                <a:spcPct val="150000"/>
              </a:lnSpc>
            </a:pPr>
            <a:r>
              <a:rPr lang="ru-RU" sz="2400" dirty="0">
                <a:latin typeface="Times New Roman" pitchFamily="18" charset="0"/>
                <a:cs typeface="Times New Roman" pitchFamily="18" charset="0"/>
              </a:rPr>
              <a:t>Например, известно, что введение функциональных групп в органические соединения часто проводят в две стадии: сначала замещают водород на хлор или другой галоген, а затем уже галоген замещают на другую функциональную группу.</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9257026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73487" y="285729"/>
            <a:ext cx="11333409" cy="6024919"/>
          </a:xfrm>
        </p:spPr>
        <p:txBody>
          <a:bodyPr/>
          <a:lstStyle/>
          <a:p>
            <a:pPr algn="just">
              <a:lnSpc>
                <a:spcPct val="150000"/>
              </a:lnSpc>
            </a:pPr>
            <a:r>
              <a:rPr lang="ru-RU" sz="2400" dirty="0">
                <a:latin typeface="Times New Roman" pitchFamily="18" charset="0"/>
                <a:cs typeface="Times New Roman" pitchFamily="18" charset="0"/>
              </a:rPr>
              <a:t>В соответствии с принципом 8, введения галогена следует избегать; все хлорсодержащие отходы вредны для окружающей среды. </a:t>
            </a:r>
          </a:p>
          <a:p>
            <a:pPr algn="just">
              <a:lnSpc>
                <a:spcPct val="150000"/>
              </a:lnSpc>
            </a:pPr>
            <a:r>
              <a:rPr lang="ru-RU" sz="2400" dirty="0">
                <a:latin typeface="Times New Roman" pitchFamily="18" charset="0"/>
                <a:cs typeface="Times New Roman" pitchFamily="18" charset="0"/>
              </a:rPr>
              <a:t>Альтернативный путь – это так называемые реакции нуклеофильного ароматического замещения водорода. Для того, чтобы облегчить уход </a:t>
            </a:r>
            <a:r>
              <a:rPr lang="ru-RU" sz="2400" dirty="0" err="1">
                <a:latin typeface="Times New Roman" pitchFamily="18" charset="0"/>
                <a:cs typeface="Times New Roman" pitchFamily="18" charset="0"/>
              </a:rPr>
              <a:t>гидрид-иона</a:t>
            </a:r>
            <a:r>
              <a:rPr lang="ru-RU" sz="2400" dirty="0">
                <a:latin typeface="Times New Roman" pitchFamily="18" charset="0"/>
                <a:cs typeface="Times New Roman" pitchFamily="18" charset="0"/>
              </a:rPr>
              <a:t>, можно использовать, например, кислород воздуха.</a:t>
            </a:r>
          </a:p>
          <a:p>
            <a:pPr algn="just">
              <a:lnSpc>
                <a:spcPct val="150000"/>
              </a:lnSpc>
            </a:pPr>
            <a:r>
              <a:rPr lang="ru-RU" sz="2400" dirty="0">
                <a:latin typeface="Times New Roman" pitchFamily="18" charset="0"/>
                <a:cs typeface="Times New Roman" pitchFamily="18" charset="0"/>
              </a:rPr>
              <a:t>Нобелевская премия по химии в 2005 году была присуждена за работу в области зеленой химии – разработку реакции </a:t>
            </a:r>
            <a:r>
              <a:rPr lang="ru-RU" sz="2400" dirty="0" err="1">
                <a:latin typeface="Times New Roman" pitchFamily="18" charset="0"/>
                <a:cs typeface="Times New Roman" pitchFamily="18" charset="0"/>
              </a:rPr>
              <a:t>метатезиса</a:t>
            </a:r>
            <a:r>
              <a:rPr lang="ru-RU" sz="2400" dirty="0">
                <a:latin typeface="Times New Roman" pitchFamily="18" charset="0"/>
                <a:cs typeface="Times New Roman" pitchFamily="18" charset="0"/>
              </a:rPr>
              <a:t> олефинов (Француз Ив </a:t>
            </a:r>
            <a:r>
              <a:rPr lang="ru-RU" sz="2400" dirty="0" err="1">
                <a:latin typeface="Times New Roman" pitchFamily="18" charset="0"/>
                <a:cs typeface="Times New Roman" pitchFamily="18" charset="0"/>
              </a:rPr>
              <a:t>Шовен</a:t>
            </a:r>
            <a:r>
              <a:rPr lang="ru-RU" sz="2400" dirty="0">
                <a:latin typeface="Times New Roman" pitchFamily="18" charset="0"/>
                <a:cs typeface="Times New Roman" pitchFamily="18" charset="0"/>
              </a:rPr>
              <a:t> (74 года) и американцы Роберт </a:t>
            </a:r>
            <a:r>
              <a:rPr lang="ru-RU" sz="2400" dirty="0" err="1">
                <a:latin typeface="Times New Roman" pitchFamily="18" charset="0"/>
                <a:cs typeface="Times New Roman" pitchFamily="18" charset="0"/>
              </a:rPr>
              <a:t>Граббс</a:t>
            </a:r>
            <a:r>
              <a:rPr lang="ru-RU" sz="2400" dirty="0">
                <a:latin typeface="Times New Roman" pitchFamily="18" charset="0"/>
                <a:cs typeface="Times New Roman" pitchFamily="18" charset="0"/>
              </a:rPr>
              <a:t> (63 года) и Ричард </a:t>
            </a:r>
            <a:r>
              <a:rPr lang="ru-RU" sz="2400" dirty="0" err="1">
                <a:latin typeface="Times New Roman" pitchFamily="18" charset="0"/>
                <a:cs typeface="Times New Roman" pitchFamily="18" charset="0"/>
              </a:rPr>
              <a:t>Шрок</a:t>
            </a:r>
            <a:r>
              <a:rPr lang="ru-RU" sz="2400" dirty="0">
                <a:latin typeface="Times New Roman" pitchFamily="18" charset="0"/>
                <a:cs typeface="Times New Roman" pitchFamily="18" charset="0"/>
              </a:rPr>
              <a:t> (60 лет)). </a:t>
            </a:r>
          </a:p>
        </p:txBody>
      </p:sp>
      <p:pic>
        <p:nvPicPr>
          <p:cNvPr id="4" name="Рисунок 3" descr="4ef8c8f7ce42.jpg"/>
          <p:cNvPicPr>
            <a:picLocks noChangeAspect="1"/>
          </p:cNvPicPr>
          <p:nvPr/>
        </p:nvPicPr>
        <p:blipFill>
          <a:blip r:embed="rId2" cstate="print"/>
          <a:stretch>
            <a:fillRect/>
          </a:stretch>
        </p:blipFill>
        <p:spPr>
          <a:xfrm>
            <a:off x="10039766" y="4817915"/>
            <a:ext cx="1933575" cy="1905000"/>
          </a:xfrm>
          <a:prstGeom prst="rect">
            <a:avLst/>
          </a:prstGeom>
        </p:spPr>
      </p:pic>
    </p:spTree>
    <p:extLst>
      <p:ext uri="{BB962C8B-B14F-4D97-AF65-F5344CB8AC3E}">
        <p14:creationId xmlns:p14="http://schemas.microsoft.com/office/powerpoint/2010/main" val="24476983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85611" y="285729"/>
            <a:ext cx="11037195" cy="5840435"/>
          </a:xfrm>
        </p:spPr>
        <p:txBody>
          <a:bodyPr/>
          <a:lstStyle/>
          <a:p>
            <a:pPr algn="just">
              <a:lnSpc>
                <a:spcPct val="150000"/>
              </a:lnSpc>
            </a:pPr>
            <a:r>
              <a:rPr lang="ru-RU" sz="2400" b="1" dirty="0" err="1">
                <a:latin typeface="Times New Roman" pitchFamily="18" charset="0"/>
                <a:cs typeface="Times New Roman" pitchFamily="18" charset="0"/>
              </a:rPr>
              <a:t>Метатезис</a:t>
            </a:r>
            <a:r>
              <a:rPr lang="ru-RU" sz="2400" dirty="0">
                <a:latin typeface="Times New Roman" pitchFamily="18" charset="0"/>
                <a:cs typeface="Times New Roman" pitchFamily="18" charset="0"/>
              </a:rPr>
              <a:t> - это реакция, в которой происходит разрыв связи между атомами углерода и некоторая группа атомов занимает другое место в молекуле. Это специальные катализаторы ускорители реакций.</a:t>
            </a:r>
          </a:p>
          <a:p>
            <a:pPr algn="ctr">
              <a:lnSpc>
                <a:spcPct val="150000"/>
              </a:lnSpc>
              <a:buNone/>
            </a:pPr>
            <a:r>
              <a:rPr lang="ru-RU" sz="1400" dirty="0"/>
              <a:t>рутениевый катализатор</a:t>
            </a:r>
            <a:endParaRPr lang="ru-RU" sz="1400" dirty="0">
              <a:solidFill>
                <a:schemeClr val="accent6"/>
              </a:solidFill>
              <a:latin typeface="Times New Roman" pitchFamily="18" charset="0"/>
              <a:cs typeface="Times New Roman" pitchFamily="18" charset="0"/>
            </a:endParaRPr>
          </a:p>
          <a:p>
            <a:pPr algn="ctr">
              <a:lnSpc>
                <a:spcPct val="150000"/>
              </a:lnSpc>
              <a:buNone/>
            </a:pPr>
            <a:r>
              <a:rPr lang="en-US" sz="2400" dirty="0"/>
              <a:t>R</a:t>
            </a:r>
            <a:r>
              <a:rPr lang="en-US" sz="2400" baseline="30000" dirty="0"/>
              <a:t>1</a:t>
            </a:r>
            <a:r>
              <a:rPr lang="en-US" sz="2400" dirty="0"/>
              <a:t>-C=C + C=C-R</a:t>
            </a:r>
            <a:r>
              <a:rPr lang="en-US" sz="2400" baseline="30000" dirty="0"/>
              <a:t>2</a:t>
            </a:r>
            <a:r>
              <a:rPr lang="en-US" sz="2400" dirty="0"/>
              <a:t> </a:t>
            </a:r>
            <a:r>
              <a:rPr lang="ru-RU" sz="2400" dirty="0"/>
              <a:t>  </a:t>
            </a:r>
            <a:r>
              <a:rPr lang="en-US" sz="2400" dirty="0"/>
              <a:t>→</a:t>
            </a:r>
            <a:r>
              <a:rPr lang="ru-RU" sz="2400" dirty="0"/>
              <a:t>  </a:t>
            </a:r>
            <a:r>
              <a:rPr lang="en-US" sz="2400" dirty="0"/>
              <a:t>R</a:t>
            </a:r>
            <a:r>
              <a:rPr lang="en-US" sz="2400" baseline="30000" dirty="0"/>
              <a:t>1</a:t>
            </a:r>
            <a:r>
              <a:rPr lang="en-US" sz="2400" dirty="0"/>
              <a:t>-C=C-R</a:t>
            </a:r>
            <a:r>
              <a:rPr lang="en-US" sz="2400" baseline="30000" dirty="0"/>
              <a:t>2</a:t>
            </a:r>
            <a:r>
              <a:rPr lang="en-US" sz="2400" dirty="0"/>
              <a:t> + C=C</a:t>
            </a:r>
            <a:endParaRPr lang="ru-RU" sz="2400" dirty="0"/>
          </a:p>
          <a:p>
            <a:pPr algn="ctr">
              <a:lnSpc>
                <a:spcPct val="150000"/>
              </a:lnSpc>
              <a:buNone/>
            </a:pPr>
            <a:endParaRPr lang="ru-RU" sz="2400" dirty="0"/>
          </a:p>
          <a:p>
            <a:pPr algn="just">
              <a:lnSpc>
                <a:spcPct val="150000"/>
              </a:lnSpc>
            </a:pPr>
            <a:endParaRPr lang="ru-RU" sz="2400" dirty="0">
              <a:solidFill>
                <a:schemeClr val="accent6"/>
              </a:solidFill>
              <a:latin typeface="Times New Roman" pitchFamily="18" charset="0"/>
              <a:cs typeface="Times New Roman" pitchFamily="18" charset="0"/>
            </a:endParaRPr>
          </a:p>
        </p:txBody>
      </p:sp>
      <p:pic>
        <p:nvPicPr>
          <p:cNvPr id="5" name="Рисунок 4" descr="Ru.png"/>
          <p:cNvPicPr>
            <a:picLocks noChangeAspect="1"/>
          </p:cNvPicPr>
          <p:nvPr/>
        </p:nvPicPr>
        <p:blipFill>
          <a:blip r:embed="rId2" cstate="print"/>
          <a:stretch>
            <a:fillRect/>
          </a:stretch>
        </p:blipFill>
        <p:spPr>
          <a:xfrm>
            <a:off x="2809853" y="3571877"/>
            <a:ext cx="2857129" cy="2610309"/>
          </a:xfrm>
          <a:prstGeom prst="rect">
            <a:avLst/>
          </a:prstGeom>
        </p:spPr>
      </p:pic>
      <p:pic>
        <p:nvPicPr>
          <p:cNvPr id="6" name="Рисунок 5" descr="Ru2.jpg"/>
          <p:cNvPicPr>
            <a:picLocks noChangeAspect="1"/>
          </p:cNvPicPr>
          <p:nvPr/>
        </p:nvPicPr>
        <p:blipFill>
          <a:blip r:embed="rId3" cstate="print"/>
          <a:stretch>
            <a:fillRect/>
          </a:stretch>
        </p:blipFill>
        <p:spPr>
          <a:xfrm>
            <a:off x="6524628" y="3643314"/>
            <a:ext cx="3756364" cy="2500330"/>
          </a:xfrm>
          <a:prstGeom prst="rect">
            <a:avLst/>
          </a:prstGeom>
        </p:spPr>
      </p:pic>
    </p:spTree>
    <p:extLst>
      <p:ext uri="{BB962C8B-B14F-4D97-AF65-F5344CB8AC3E}">
        <p14:creationId xmlns:p14="http://schemas.microsoft.com/office/powerpoint/2010/main" val="920797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82579" y="500044"/>
            <a:ext cx="11037195" cy="5849242"/>
          </a:xfrm>
        </p:spPr>
        <p:txBody>
          <a:bodyPr>
            <a:normAutofit/>
          </a:bodyPr>
          <a:lstStyle/>
          <a:p>
            <a:pPr algn="just">
              <a:lnSpc>
                <a:spcPct val="150000"/>
              </a:lnSpc>
            </a:pPr>
            <a:r>
              <a:rPr lang="ru-RU" sz="2400" dirty="0">
                <a:latin typeface="Times New Roman" pitchFamily="18" charset="0"/>
                <a:cs typeface="Times New Roman" pitchFamily="18" charset="0"/>
              </a:rPr>
              <a:t>В настоящее время </a:t>
            </a:r>
            <a:r>
              <a:rPr lang="ru-RU" sz="2400" dirty="0" err="1">
                <a:latin typeface="Times New Roman" pitchFamily="18" charset="0"/>
                <a:cs typeface="Times New Roman" pitchFamily="18" charset="0"/>
              </a:rPr>
              <a:t>метатезис</a:t>
            </a:r>
            <a:r>
              <a:rPr lang="ru-RU" sz="2400" dirty="0">
                <a:latin typeface="Times New Roman" pitchFamily="18" charset="0"/>
                <a:cs typeface="Times New Roman" pitchFamily="18" charset="0"/>
              </a:rPr>
              <a:t> широко используется при производстве фармацевтических препаратов и полимеров. Благодаря исследованиям лауреатов Нобелевской премии эти процессы становятся более эффективными, уменьшается количество вредных отходов, не требуется использования высоких температур, давления и опасных для окружающей среды реагентов.</a:t>
            </a:r>
          </a:p>
          <a:p>
            <a:pPr algn="just">
              <a:lnSpc>
                <a:spcPct val="150000"/>
              </a:lnSpc>
            </a:pPr>
            <a:r>
              <a:rPr lang="ru-RU" sz="2400" dirty="0">
                <a:latin typeface="Times New Roman" pitchFamily="18" charset="0"/>
                <a:cs typeface="Times New Roman" pitchFamily="18" charset="0"/>
              </a:rPr>
              <a:t>Хотелось бы подчеркнуть, что особенно важным в Зеленом подходе является, то что он тесно связан с технологией. То есть при планировании усовершенствований нужно рассматривать не химическую реакцию, а промышленный процесс.</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715637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9549" y="285728"/>
            <a:ext cx="11204620" cy="6230981"/>
          </a:xfrm>
        </p:spPr>
        <p:txBody>
          <a:bodyPr/>
          <a:lstStyle/>
          <a:p>
            <a:pPr algn="just">
              <a:lnSpc>
                <a:spcPct val="150000"/>
              </a:lnSpc>
            </a:pPr>
            <a:r>
              <a:rPr lang="ru-RU" sz="2100" u="sng" dirty="0">
                <a:latin typeface="Times New Roman" pitchFamily="18" charset="0"/>
                <a:cs typeface="Times New Roman" pitchFamily="18" charset="0"/>
              </a:rPr>
              <a:t>Пример</a:t>
            </a:r>
            <a:r>
              <a:rPr lang="ru-RU" sz="2100" dirty="0">
                <a:latin typeface="Times New Roman" pitchFamily="18" charset="0"/>
                <a:cs typeface="Times New Roman" pitchFamily="18" charset="0"/>
              </a:rPr>
              <a:t>. Для окисления органических соединений в промышленности используют оксид хрома и перманганат калия. При этом образуются ядовитые отходы – оксиды хрома и марганца. Кажется очевидным, что использование вместо соединений переходных металлов таких окислителей, как перекись водорода, кислород или озон, имеет очевидные преимущества, ведь побочными продуктами в этом случае будут вода и кислород. Однако следует учесть, что производство перекиси водорода и озона – это чрезвычайно затратные по энергии процессы. Например, синтез озона требует постоянной работы в барьерном разряде, причем по термодинамическим причинам выход озона не может превышать 30%. И если учесть энергетические затраты (Принцип 6) и связанные с производством энергии экологические риски, вовсе не обязательно этот процесс окажется более экологически выгодным.</a:t>
            </a:r>
            <a:endParaRPr lang="ru-RU" sz="2100" dirty="0">
              <a:latin typeface="Times New Roman" pitchFamily="18" charset="0"/>
              <a:cs typeface="Times New Roman" pitchFamily="18" charset="0"/>
            </a:endParaRPr>
          </a:p>
        </p:txBody>
      </p:sp>
    </p:spTree>
    <p:extLst>
      <p:ext uri="{BB962C8B-B14F-4D97-AF65-F5344CB8AC3E}">
        <p14:creationId xmlns:p14="http://schemas.microsoft.com/office/powerpoint/2010/main" val="39539748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82580" y="357167"/>
            <a:ext cx="10856890" cy="6146664"/>
          </a:xfrm>
        </p:spPr>
        <p:txBody>
          <a:bodyPr/>
          <a:lstStyle/>
          <a:p>
            <a:pPr algn="just">
              <a:lnSpc>
                <a:spcPct val="150000"/>
              </a:lnSpc>
            </a:pPr>
            <a:r>
              <a:rPr lang="ru-RU" sz="2100" dirty="0">
                <a:latin typeface="Times New Roman" pitchFamily="18" charset="0"/>
                <a:cs typeface="Times New Roman" pitchFamily="18" charset="0"/>
              </a:rPr>
              <a:t>Кроме энергетических затрат, важно оценивать атомную эффективность, то есть эффективность использования атомов, входящих в исходные материалы, для получения конечных продуктов. Например, побочным продуктом производства оксида пропилена является </a:t>
            </a:r>
            <a:r>
              <a:rPr lang="ru-RU" sz="2100" dirty="0" err="1">
                <a:latin typeface="Times New Roman" pitchFamily="18" charset="0"/>
                <a:cs typeface="Times New Roman" pitchFamily="18" charset="0"/>
              </a:rPr>
              <a:t>трет-бутанол</a:t>
            </a:r>
            <a:r>
              <a:rPr lang="ru-RU" sz="2100" dirty="0">
                <a:latin typeface="Times New Roman" pitchFamily="18" charset="0"/>
                <a:cs typeface="Times New Roman" pitchFamily="18" charset="0"/>
              </a:rPr>
              <a:t>. В настоящее время его используют в производстве </a:t>
            </a:r>
            <a:r>
              <a:rPr lang="ru-RU" sz="2100" dirty="0" err="1">
                <a:latin typeface="Times New Roman" pitchFamily="18" charset="0"/>
                <a:cs typeface="Times New Roman" pitchFamily="18" charset="0"/>
              </a:rPr>
              <a:t>метилтретбутилового</a:t>
            </a:r>
            <a:r>
              <a:rPr lang="ru-RU" sz="2100" dirty="0">
                <a:latin typeface="Times New Roman" pitchFamily="18" charset="0"/>
                <a:cs typeface="Times New Roman" pitchFamily="18" charset="0"/>
              </a:rPr>
              <a:t> эфира. Если допустить, что потребность в МТБЭ исчезла, встает вопрос, что делать с избыточным </a:t>
            </a:r>
            <a:r>
              <a:rPr lang="ru-RU" sz="2100" dirty="0" err="1">
                <a:latin typeface="Times New Roman" pitchFamily="18" charset="0"/>
                <a:cs typeface="Times New Roman" pitchFamily="18" charset="0"/>
              </a:rPr>
              <a:t>трет-бутанолом</a:t>
            </a:r>
            <a:r>
              <a:rPr lang="ru-RU" sz="2100" dirty="0">
                <a:latin typeface="Times New Roman" pitchFamily="18" charset="0"/>
                <a:cs typeface="Times New Roman" pitchFamily="18" charset="0"/>
              </a:rPr>
              <a:t>. Для окисления циклогексана до адипиновой кислоты используют азотную кислоту, побочно образующуюся закись азота выбрасывают в атмосферу. При этом не только теряются для производства атомы азота, но и происходит выброс парниковых газов. Хотя в работах Г.И.Панова из Новосибирска разработаны методы каталитического окисления, например, бензола в фенол, с использованием в качестве окислителя закиси азота. Сочетание этих двух процессов могло бы привести к улучшению их экологической приемлемости.</a:t>
            </a:r>
            <a:endParaRPr lang="ru-RU" sz="2100" dirty="0">
              <a:latin typeface="Times New Roman" pitchFamily="18" charset="0"/>
              <a:cs typeface="Times New Roman" pitchFamily="18" charset="0"/>
            </a:endParaRPr>
          </a:p>
        </p:txBody>
      </p:sp>
    </p:spTree>
    <p:extLst>
      <p:ext uri="{BB962C8B-B14F-4D97-AF65-F5344CB8AC3E}">
        <p14:creationId xmlns:p14="http://schemas.microsoft.com/office/powerpoint/2010/main" val="35086900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274638"/>
            <a:ext cx="8229600" cy="654032"/>
          </a:xfrm>
        </p:spPr>
        <p:txBody>
          <a:bodyPr/>
          <a:lstStyle/>
          <a:p>
            <a:pPr algn="ctr"/>
            <a:r>
              <a:rPr lang="ru-RU" sz="2800" b="1" dirty="0">
                <a:solidFill>
                  <a:srgbClr val="0C788E"/>
                </a:solidFill>
                <a:latin typeface="Times New Roman" pitchFamily="18" charset="0"/>
                <a:cs typeface="Times New Roman" pitchFamily="18" charset="0"/>
              </a:rPr>
              <a:t>Заключение </a:t>
            </a:r>
            <a:endParaRPr lang="ru-RU" sz="2800" b="1" dirty="0">
              <a:solidFill>
                <a:srgbClr val="0C788E"/>
              </a:solidFill>
              <a:latin typeface="Times New Roman" pitchFamily="18" charset="0"/>
              <a:cs typeface="Times New Roman" pitchFamily="18" charset="0"/>
            </a:endParaRPr>
          </a:p>
        </p:txBody>
      </p:sp>
      <p:sp>
        <p:nvSpPr>
          <p:cNvPr id="3" name="Содержимое 2"/>
          <p:cNvSpPr>
            <a:spLocks noGrp="1"/>
          </p:cNvSpPr>
          <p:nvPr>
            <p:ph idx="1"/>
          </p:nvPr>
        </p:nvSpPr>
        <p:spPr>
          <a:xfrm>
            <a:off x="618186" y="1159099"/>
            <a:ext cx="11062952" cy="5422005"/>
          </a:xfrm>
        </p:spPr>
        <p:txBody>
          <a:bodyPr>
            <a:normAutofit/>
          </a:bodyPr>
          <a:lstStyle/>
          <a:p>
            <a:pPr algn="just">
              <a:lnSpc>
                <a:spcPct val="150000"/>
              </a:lnSpc>
            </a:pPr>
            <a:r>
              <a:rPr lang="ru-RU" sz="2100" b="1" u="sng" dirty="0">
                <a:latin typeface="Times New Roman" pitchFamily="18" charset="0"/>
                <a:cs typeface="Times New Roman" pitchFamily="18" charset="0"/>
              </a:rPr>
              <a:t>Зеленый подход</a:t>
            </a:r>
            <a:r>
              <a:rPr lang="ru-RU" sz="2100" b="1" dirty="0">
                <a:latin typeface="Times New Roman" pitchFamily="18" charset="0"/>
                <a:cs typeface="Times New Roman" pitchFamily="18" charset="0"/>
              </a:rPr>
              <a:t> </a:t>
            </a:r>
            <a:r>
              <a:rPr lang="ru-RU" sz="2100" dirty="0">
                <a:latin typeface="Times New Roman" pitchFamily="18" charset="0"/>
                <a:cs typeface="Times New Roman" pitchFamily="18" charset="0"/>
              </a:rPr>
              <a:t>по своей природе и сути является более выгодным, чем традиционный. Поэтому компания, которая достаточно умна, чтобы развивать новые процессы и продукты, оказывающие минимальное воздействие на природу, будет иметь лидирующие позиции на рынке. </a:t>
            </a:r>
          </a:p>
          <a:p>
            <a:pPr algn="just">
              <a:lnSpc>
                <a:spcPct val="150000"/>
              </a:lnSpc>
            </a:pPr>
            <a:r>
              <a:rPr lang="ru-RU" sz="2100" dirty="0">
                <a:latin typeface="Times New Roman" pitchFamily="18" charset="0"/>
                <a:cs typeface="Times New Roman" pitchFamily="18" charset="0"/>
              </a:rPr>
              <a:t>Руководствуясь </a:t>
            </a:r>
            <a:r>
              <a:rPr lang="ru-RU" sz="2100" b="1" u="sng" dirty="0">
                <a:latin typeface="Times New Roman" pitchFamily="18" charset="0"/>
                <a:cs typeface="Times New Roman" pitchFamily="18" charset="0"/>
              </a:rPr>
              <a:t>зеленым </a:t>
            </a:r>
            <a:r>
              <a:rPr lang="ru-RU" sz="2100" b="1" u="sng" dirty="0" err="1">
                <a:latin typeface="Times New Roman" pitchFamily="18" charset="0"/>
                <a:cs typeface="Times New Roman" pitchFamily="18" charset="0"/>
              </a:rPr>
              <a:t>подхом</a:t>
            </a:r>
            <a:r>
              <a:rPr lang="ru-RU" sz="2100" b="1" dirty="0">
                <a:latin typeface="Times New Roman" pitchFamily="18" charset="0"/>
                <a:cs typeface="Times New Roman" pitchFamily="18" charset="0"/>
              </a:rPr>
              <a:t> необходимо</a:t>
            </a:r>
            <a:r>
              <a:rPr lang="ru-RU" sz="2100" dirty="0">
                <a:latin typeface="Times New Roman" pitchFamily="18" charset="0"/>
                <a:cs typeface="Times New Roman" pitchFamily="18" charset="0"/>
              </a:rPr>
              <a:t> рассматривать затраты энергии на альтернативные процессы, включая все стадии: подготовку сырья, проведение процесса, очистку, выделение, рецикл продуктов, очистку стоков.</a:t>
            </a:r>
          </a:p>
          <a:p>
            <a:pPr algn="just">
              <a:lnSpc>
                <a:spcPct val="150000"/>
              </a:lnSpc>
            </a:pPr>
            <a:r>
              <a:rPr lang="ru-RU" sz="2100" dirty="0">
                <a:latin typeface="Times New Roman" pitchFamily="18" charset="0"/>
                <a:cs typeface="Times New Roman" pitchFamily="18" charset="0"/>
              </a:rPr>
              <a:t>Учитывая энергетическую и атомную эффективность, ликвидацию потерь, такой подход дает максимально выгодные не только экологически, но и экономически процессы</a:t>
            </a:r>
            <a:r>
              <a:rPr lang="ru-RU" sz="2100" dirty="0" smtClean="0"/>
              <a:t>.</a:t>
            </a:r>
            <a:endParaRPr lang="ru-RU" sz="2100" dirty="0"/>
          </a:p>
        </p:txBody>
      </p:sp>
    </p:spTree>
    <p:extLst>
      <p:ext uri="{BB962C8B-B14F-4D97-AF65-F5344CB8AC3E}">
        <p14:creationId xmlns:p14="http://schemas.microsoft.com/office/powerpoint/2010/main" val="20792825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d0e14.jpg"/>
          <p:cNvPicPr>
            <a:picLocks noGrp="1" noChangeAspect="1"/>
          </p:cNvPicPr>
          <p:nvPr>
            <p:ph idx="1"/>
          </p:nvPr>
        </p:nvPicPr>
        <p:blipFill>
          <a:blip r:embed="rId2" cstate="print"/>
          <a:stretch>
            <a:fillRect/>
          </a:stretch>
        </p:blipFill>
        <p:spPr>
          <a:xfrm>
            <a:off x="3238481" y="428604"/>
            <a:ext cx="6286543" cy="4714908"/>
          </a:xfrm>
        </p:spPr>
      </p:pic>
    </p:spTree>
    <p:extLst>
      <p:ext uri="{BB962C8B-B14F-4D97-AF65-F5344CB8AC3E}">
        <p14:creationId xmlns:p14="http://schemas.microsoft.com/office/powerpoint/2010/main" val="1447929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6975" y="274638"/>
            <a:ext cx="10998557" cy="2082792"/>
          </a:xfrm>
        </p:spPr>
        <p:txBody>
          <a:bodyPr/>
          <a:lstStyle/>
          <a:p>
            <a:pPr>
              <a:lnSpc>
                <a:spcPct val="150000"/>
              </a:lnSpc>
            </a:pPr>
            <a:r>
              <a:rPr lang="ru-RU" sz="2400" b="1" u="sng" dirty="0">
                <a:solidFill>
                  <a:srgbClr val="0C788E"/>
                </a:solidFill>
                <a:latin typeface="Times New Roman" pitchFamily="18" charset="0"/>
                <a:cs typeface="Times New Roman" pitchFamily="18" charset="0"/>
              </a:rPr>
              <a:t>Сверхкритическое </a:t>
            </a:r>
            <a:r>
              <a:rPr lang="ru-RU" sz="2400" b="1" dirty="0">
                <a:solidFill>
                  <a:srgbClr val="0C788E"/>
                </a:solidFill>
                <a:latin typeface="Times New Roman" pitchFamily="18" charset="0"/>
                <a:cs typeface="Times New Roman" pitchFamily="18" charset="0"/>
              </a:rPr>
              <a:t>- </a:t>
            </a:r>
            <a:r>
              <a:rPr lang="ru-RU" sz="2400" dirty="0"/>
              <a:t>состояние, в котором свойства жидкости и газа перестают различаться (критическая точка на диаграмме состояния вещества). В этом состоянии свойства веществ меняются по сравнению с жидким состоянием. </a:t>
            </a:r>
            <a:endParaRPr lang="ru-RU" sz="2400" dirty="0"/>
          </a:p>
        </p:txBody>
      </p:sp>
      <p:pic>
        <p:nvPicPr>
          <p:cNvPr id="5" name="Содержимое 4" descr="H2O.jpg"/>
          <p:cNvPicPr>
            <a:picLocks noGrp="1" noChangeAspect="1"/>
          </p:cNvPicPr>
          <p:nvPr>
            <p:ph sz="half" idx="1"/>
          </p:nvPr>
        </p:nvPicPr>
        <p:blipFill>
          <a:blip r:embed="rId2" cstate="print"/>
          <a:stretch>
            <a:fillRect/>
          </a:stretch>
        </p:blipFill>
        <p:spPr>
          <a:xfrm>
            <a:off x="540913" y="2428868"/>
            <a:ext cx="5717397" cy="4188568"/>
          </a:xfrm>
        </p:spPr>
      </p:pic>
      <p:sp>
        <p:nvSpPr>
          <p:cNvPr id="4" name="Содержимое 3"/>
          <p:cNvSpPr>
            <a:spLocks noGrp="1"/>
          </p:cNvSpPr>
          <p:nvPr>
            <p:ph sz="half" idx="2"/>
          </p:nvPr>
        </p:nvSpPr>
        <p:spPr>
          <a:xfrm>
            <a:off x="6238876" y="2500307"/>
            <a:ext cx="5506656" cy="3952008"/>
          </a:xfrm>
        </p:spPr>
        <p:txBody>
          <a:bodyPr/>
          <a:lstStyle/>
          <a:p>
            <a:pPr algn="just">
              <a:lnSpc>
                <a:spcPct val="150000"/>
              </a:lnSpc>
            </a:pPr>
            <a:r>
              <a:rPr lang="ru-RU" sz="2400" dirty="0">
                <a:latin typeface="Times New Roman" pitchFamily="18" charset="0"/>
                <a:cs typeface="Times New Roman" pitchFamily="18" charset="0"/>
              </a:rPr>
              <a:t>Например, вода в сверхкритическом состоянии становится неполярной и хорошо растворяет органические соединения, нерастворимые в жидкой воде.</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4159295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69701" y="428604"/>
            <a:ext cx="10998558" cy="6152499"/>
          </a:xfrm>
        </p:spPr>
        <p:txBody>
          <a:bodyPr/>
          <a:lstStyle/>
          <a:p>
            <a:pPr algn="just">
              <a:lnSpc>
                <a:spcPct val="150000"/>
              </a:lnSpc>
            </a:pPr>
            <a:r>
              <a:rPr lang="ru-RU" sz="2200" dirty="0">
                <a:latin typeface="Times New Roman" pitchFamily="18" charset="0"/>
                <a:cs typeface="Times New Roman" pitchFamily="18" charset="0"/>
              </a:rPr>
              <a:t>Одно из самых распространенных и экологически безвредных веществ — вода, но перевести ее в сверхкритическое состояние достаточно трудно, поскольку параметры критической точки очень велики: </a:t>
            </a:r>
            <a:r>
              <a:rPr lang="ru-RU" sz="2200" dirty="0" err="1">
                <a:latin typeface="Times New Roman" pitchFamily="18" charset="0"/>
                <a:cs typeface="Times New Roman" pitchFamily="18" charset="0"/>
              </a:rPr>
              <a:t>t</a:t>
            </a:r>
            <a:r>
              <a:rPr lang="ru-RU" sz="2200" baseline="-25000" dirty="0" err="1">
                <a:latin typeface="Times New Roman" pitchFamily="18" charset="0"/>
                <a:cs typeface="Times New Roman" pitchFamily="18" charset="0"/>
              </a:rPr>
              <a:t>кр</a:t>
            </a:r>
            <a:r>
              <a:rPr lang="ru-RU" sz="2200" dirty="0">
                <a:latin typeface="Times New Roman" pitchFamily="18" charset="0"/>
                <a:cs typeface="Times New Roman" pitchFamily="18" charset="0"/>
              </a:rPr>
              <a:t> — 374° С, </a:t>
            </a:r>
            <a:r>
              <a:rPr lang="ru-RU" sz="2200" dirty="0" err="1">
                <a:latin typeface="Times New Roman" pitchFamily="18" charset="0"/>
                <a:cs typeface="Times New Roman" pitchFamily="18" charset="0"/>
              </a:rPr>
              <a:t>р</a:t>
            </a:r>
            <a:r>
              <a:rPr lang="ru-RU" sz="2200" baseline="-25000" dirty="0" err="1">
                <a:latin typeface="Times New Roman" pitchFamily="18" charset="0"/>
                <a:cs typeface="Times New Roman" pitchFamily="18" charset="0"/>
              </a:rPr>
              <a:t>кр</a:t>
            </a:r>
            <a:r>
              <a:rPr lang="ru-RU" sz="2200" dirty="0">
                <a:latin typeface="Times New Roman" pitchFamily="18" charset="0"/>
                <a:cs typeface="Times New Roman" pitchFamily="18" charset="0"/>
              </a:rPr>
              <a:t> — 220 атм. Современные технологии позволяют создавать установки, отвечающие таким требованиям, но работать в этом диапазоне температур и давлений технически сложно. Сверхкритическая вода растворяет практически все органические соединения, которые не разлагаются при высоких температурах. Такая вода, при добавлении в нее кислорода, становится мощной окислительной средой, превращающей за несколько минут любые органические соединения в Н</a:t>
            </a:r>
            <a:r>
              <a:rPr lang="ru-RU" sz="2200" baseline="-25000" dirty="0">
                <a:latin typeface="Times New Roman" pitchFamily="18" charset="0"/>
                <a:cs typeface="Times New Roman" pitchFamily="18" charset="0"/>
              </a:rPr>
              <a:t>2</a:t>
            </a:r>
            <a:r>
              <a:rPr lang="ru-RU" sz="2200" dirty="0">
                <a:latin typeface="Times New Roman" pitchFamily="18" charset="0"/>
                <a:cs typeface="Times New Roman" pitchFamily="18" charset="0"/>
              </a:rPr>
              <a:t>О и СО</a:t>
            </a:r>
            <a:r>
              <a:rPr lang="ru-RU" sz="2200" baseline="-25000" dirty="0">
                <a:latin typeface="Times New Roman" pitchFamily="18" charset="0"/>
                <a:cs typeface="Times New Roman" pitchFamily="18" charset="0"/>
              </a:rPr>
              <a:t>2</a:t>
            </a:r>
            <a:r>
              <a:rPr lang="ru-RU" sz="2200" dirty="0">
                <a:latin typeface="Times New Roman" pitchFamily="18" charset="0"/>
                <a:cs typeface="Times New Roman" pitchFamily="18" charset="0"/>
              </a:rPr>
              <a:t>. В настоящее время рассматривают возможность перерабатывать таким способом бытовые отходы, прежде всего пластиковую тару (сжигать такую тару нельзя, т.к. при этом возникают токсичные летучие вещества - </a:t>
            </a:r>
            <a:r>
              <a:rPr lang="ru-RU" sz="2200" dirty="0" err="1">
                <a:latin typeface="Times New Roman" pitchFamily="18" charset="0"/>
                <a:cs typeface="Times New Roman" pitchFamily="18" charset="0"/>
              </a:rPr>
              <a:t>диоксины</a:t>
            </a:r>
            <a:r>
              <a:rPr lang="ru-RU" sz="2200" dirty="0">
                <a:latin typeface="Times New Roman" pitchFamily="18" charset="0"/>
                <a:cs typeface="Times New Roman" pitchFamily="18" charset="0"/>
              </a:rPr>
              <a:t>). </a:t>
            </a:r>
            <a:endParaRPr lang="ru-RU" sz="2200" dirty="0">
              <a:latin typeface="Times New Roman" pitchFamily="18" charset="0"/>
              <a:cs typeface="Times New Roman" pitchFamily="18" charset="0"/>
            </a:endParaRPr>
          </a:p>
        </p:txBody>
      </p:sp>
    </p:spTree>
    <p:extLst>
      <p:ext uri="{BB962C8B-B14F-4D97-AF65-F5344CB8AC3E}">
        <p14:creationId xmlns:p14="http://schemas.microsoft.com/office/powerpoint/2010/main" val="2599462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6975" y="274638"/>
            <a:ext cx="10663707" cy="1368412"/>
          </a:xfrm>
        </p:spPr>
        <p:txBody>
          <a:bodyPr/>
          <a:lstStyle/>
          <a:p>
            <a:pPr algn="ctr"/>
            <a:r>
              <a:rPr lang="ru-RU" sz="2400" dirty="0">
                <a:latin typeface="Times New Roman" pitchFamily="18" charset="0"/>
                <a:cs typeface="Times New Roman" pitchFamily="18" charset="0"/>
              </a:rPr>
              <a:t>Сверхкритическое состояние возможно для большинства жидких и газообразных веществ, нужно лишь, чтобы вещество не разлагалось при критической температуре.</a:t>
            </a:r>
            <a:endParaRPr lang="ru-RU" sz="2400" dirty="0">
              <a:latin typeface="Times New Roman" pitchFamily="18" charset="0"/>
              <a:cs typeface="Times New Roman" pitchFamily="18" charset="0"/>
            </a:endParaRPr>
          </a:p>
        </p:txBody>
      </p:sp>
      <p:pic>
        <p:nvPicPr>
          <p:cNvPr id="4" name="Содержимое 3" descr="SKT technology 2.jpg"/>
          <p:cNvPicPr>
            <a:picLocks noGrp="1" noChangeAspect="1"/>
          </p:cNvPicPr>
          <p:nvPr>
            <p:ph idx="1"/>
          </p:nvPr>
        </p:nvPicPr>
        <p:blipFill>
          <a:blip r:embed="rId2" cstate="print"/>
          <a:stretch>
            <a:fillRect/>
          </a:stretch>
        </p:blipFill>
        <p:spPr>
          <a:xfrm>
            <a:off x="1698185" y="1850320"/>
            <a:ext cx="8795630" cy="4473206"/>
          </a:xfrm>
        </p:spPr>
      </p:pic>
    </p:spTree>
    <p:extLst>
      <p:ext uri="{BB962C8B-B14F-4D97-AF65-F5344CB8AC3E}">
        <p14:creationId xmlns:p14="http://schemas.microsoft.com/office/powerpoint/2010/main" val="3375125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50006" y="428604"/>
            <a:ext cx="10882648" cy="6204016"/>
          </a:xfrm>
        </p:spPr>
        <p:txBody>
          <a:bodyPr>
            <a:normAutofit fontScale="92500" lnSpcReduction="20000"/>
          </a:bodyPr>
          <a:lstStyle/>
          <a:p>
            <a:pPr algn="just">
              <a:lnSpc>
                <a:spcPct val="150000"/>
              </a:lnSpc>
            </a:pPr>
            <a:r>
              <a:rPr lang="ru-RU" sz="2000" dirty="0">
                <a:latin typeface="Times New Roman" pitchFamily="18" charset="0"/>
                <a:cs typeface="Times New Roman" pitchFamily="18" charset="0"/>
              </a:rPr>
              <a:t>Наиболее известные из сверхкритических жидкостей – это </a:t>
            </a:r>
            <a:r>
              <a:rPr lang="ru-RU" sz="2000" b="1" u="sng" dirty="0">
                <a:latin typeface="Times New Roman" pitchFamily="18" charset="0"/>
                <a:cs typeface="Times New Roman" pitchFamily="18" charset="0"/>
              </a:rPr>
              <a:t>вода</a:t>
            </a:r>
            <a:r>
              <a:rPr lang="ru-RU" sz="2000" u="sng" dirty="0">
                <a:latin typeface="Times New Roman" pitchFamily="18" charset="0"/>
                <a:cs typeface="Times New Roman" pitchFamily="18" charset="0"/>
              </a:rPr>
              <a:t>, </a:t>
            </a:r>
            <a:r>
              <a:rPr lang="ru-RU" sz="2000" b="1" u="sng" dirty="0">
                <a:latin typeface="Times New Roman" pitchFamily="18" charset="0"/>
                <a:cs typeface="Times New Roman" pitchFamily="18" charset="0"/>
              </a:rPr>
              <a:t>углекислый газ, аммиак, пропан, азот</a:t>
            </a:r>
            <a:r>
              <a:rPr lang="ru-RU" sz="2000" dirty="0">
                <a:latin typeface="Times New Roman" pitchFamily="18" charset="0"/>
                <a:cs typeface="Times New Roman" pitchFamily="18" charset="0"/>
              </a:rPr>
              <a:t>. </a:t>
            </a:r>
          </a:p>
          <a:p>
            <a:pPr algn="just">
              <a:lnSpc>
                <a:spcPct val="150000"/>
              </a:lnSpc>
            </a:pPr>
            <a:r>
              <a:rPr lang="ru-RU" sz="2000" dirty="0">
                <a:latin typeface="Times New Roman" pitchFamily="18" charset="0"/>
                <a:cs typeface="Times New Roman" pitchFamily="18" charset="0"/>
              </a:rPr>
              <a:t>СО</a:t>
            </a:r>
            <a:r>
              <a:rPr lang="ru-RU" sz="2000" baseline="-25000" dirty="0">
                <a:latin typeface="Times New Roman" pitchFamily="18" charset="0"/>
                <a:cs typeface="Times New Roman" pitchFamily="18" charset="0"/>
              </a:rPr>
              <a:t>2</a:t>
            </a:r>
            <a:r>
              <a:rPr lang="ru-RU" sz="2000" dirty="0">
                <a:latin typeface="Times New Roman" pitchFamily="18" charset="0"/>
                <a:cs typeface="Times New Roman" pitchFamily="18" charset="0"/>
              </a:rPr>
              <a:t> уже сейчас активно используют в качестве растворителя (у него довольно низкая критическая точка).</a:t>
            </a:r>
          </a:p>
          <a:p>
            <a:pPr algn="just">
              <a:lnSpc>
                <a:spcPct val="150000"/>
              </a:lnSpc>
            </a:pPr>
            <a:r>
              <a:rPr lang="ru-RU" sz="2000" dirty="0">
                <a:latin typeface="Times New Roman" pitchFamily="18" charset="0"/>
                <a:cs typeface="Times New Roman" pitchFamily="18" charset="0"/>
              </a:rPr>
              <a:t>В фармацевтике с его помощью экстрагируют кофеин из кофейных зерен. </a:t>
            </a:r>
          </a:p>
          <a:p>
            <a:pPr algn="just">
              <a:lnSpc>
                <a:spcPct val="150000"/>
              </a:lnSpc>
            </a:pPr>
            <a:r>
              <a:rPr lang="ru-RU" sz="2000" dirty="0">
                <a:latin typeface="Times New Roman" pitchFamily="18" charset="0"/>
                <a:cs typeface="Times New Roman" pitchFamily="18" charset="0"/>
              </a:rPr>
              <a:t>В производстве косметических и парфюмерных препаратов </a:t>
            </a:r>
            <a:r>
              <a:rPr lang="ru-RU" sz="2000" dirty="0" err="1">
                <a:latin typeface="Times New Roman" pitchFamily="18" charset="0"/>
                <a:cs typeface="Times New Roman" pitchFamily="18" charset="0"/>
              </a:rPr>
              <a:t>СКФ-технологии</a:t>
            </a:r>
            <a:r>
              <a:rPr lang="ru-RU" sz="2000" dirty="0">
                <a:latin typeface="Times New Roman" pitchFamily="18" charset="0"/>
                <a:cs typeface="Times New Roman" pitchFamily="18" charset="0"/>
              </a:rPr>
              <a:t> используются для извлечения эфирных масел, витаминов, фитонцидов из растительных и животных продуктов. В извлеченных веществах нет следов растворителя, а мягкий способ извлечения позволяет сохранить их биологическую активность. </a:t>
            </a:r>
          </a:p>
          <a:p>
            <a:pPr algn="just">
              <a:lnSpc>
                <a:spcPct val="150000"/>
              </a:lnSpc>
            </a:pPr>
            <a:r>
              <a:rPr lang="ru-RU" sz="2000" dirty="0">
                <a:latin typeface="Times New Roman" pitchFamily="18" charset="0"/>
                <a:cs typeface="Times New Roman" pitchFamily="18" charset="0"/>
              </a:rPr>
              <a:t>В Японии он довольно широко используется вместо хлорсодержащих растворителей для устранения загрязнений с одежды (сверхкритическая химчистка), а также для очистки различных электронных схем в процессе их производства. </a:t>
            </a:r>
          </a:p>
          <a:p>
            <a:pPr algn="just">
              <a:lnSpc>
                <a:spcPct val="150000"/>
              </a:lnSpc>
            </a:pPr>
            <a:r>
              <a:rPr lang="ru-RU" sz="2000" dirty="0">
                <a:latin typeface="Times New Roman" pitchFamily="18" charset="0"/>
                <a:cs typeface="Times New Roman" pitchFamily="18" charset="0"/>
              </a:rPr>
              <a:t>В сверхкритическом СО</a:t>
            </a:r>
            <a:r>
              <a:rPr lang="ru-RU" sz="2000" baseline="-25000" dirty="0">
                <a:latin typeface="Times New Roman" pitchFamily="18" charset="0"/>
                <a:cs typeface="Times New Roman" pitchFamily="18" charset="0"/>
              </a:rPr>
              <a:t>2</a:t>
            </a:r>
            <a:r>
              <a:rPr lang="ru-RU" sz="2000" dirty="0">
                <a:latin typeface="Times New Roman" pitchFamily="18" charset="0"/>
                <a:cs typeface="Times New Roman" pitchFamily="18" charset="0"/>
              </a:rPr>
              <a:t> можно проводить полимеризацию (он хорошо растворяет, например, </a:t>
            </a:r>
            <a:r>
              <a:rPr lang="ru-RU" sz="2000" dirty="0" err="1">
                <a:latin typeface="Times New Roman" pitchFamily="18" charset="0"/>
                <a:cs typeface="Times New Roman" pitchFamily="18" charset="0"/>
              </a:rPr>
              <a:t>фторированные</a:t>
            </a:r>
            <a:r>
              <a:rPr lang="ru-RU" sz="2000" dirty="0">
                <a:latin typeface="Times New Roman" pitchFamily="18" charset="0"/>
                <a:cs typeface="Times New Roman" pitchFamily="18" charset="0"/>
              </a:rPr>
              <a:t> углеводороды); синтез комплексов металлов.</a:t>
            </a:r>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3675832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276" y="321972"/>
            <a:ext cx="11153104" cy="6207617"/>
          </a:xfrm>
        </p:spPr>
        <p:txBody>
          <a:bodyPr>
            <a:normAutofit lnSpcReduction="10000"/>
          </a:bodyPr>
          <a:lstStyle/>
          <a:p>
            <a:pPr algn="just">
              <a:lnSpc>
                <a:spcPct val="150000"/>
              </a:lnSpc>
            </a:pPr>
            <a:r>
              <a:rPr lang="ru-RU" sz="2400" dirty="0">
                <a:latin typeface="Times New Roman" pitchFamily="18" charset="0"/>
                <a:cs typeface="Times New Roman" pitchFamily="18" charset="0"/>
              </a:rPr>
              <a:t>В пищевой промышленности новая технология позволяет деликатно извлекать из растительного сырья различные вкусовые и ароматические компоненты, добавляемые в пищевую продукцию. </a:t>
            </a:r>
          </a:p>
          <a:p>
            <a:pPr algn="just">
              <a:lnSpc>
                <a:spcPct val="150000"/>
              </a:lnSpc>
            </a:pPr>
            <a:r>
              <a:rPr lang="ru-RU" sz="2400" dirty="0">
                <a:latin typeface="Times New Roman" pitchFamily="18" charset="0"/>
                <a:cs typeface="Times New Roman" pitchFamily="18" charset="0"/>
              </a:rPr>
              <a:t>Радиохимия использует новую технологию для решения экологических задач. Многие радиоактивные элементы в сверхкритической среде легко образуют комплексы с добавленными органическими соединениями — </a:t>
            </a:r>
            <a:r>
              <a:rPr lang="ru-RU" sz="2400" dirty="0" err="1">
                <a:latin typeface="Times New Roman" pitchFamily="18" charset="0"/>
                <a:cs typeface="Times New Roman" pitchFamily="18" charset="0"/>
              </a:rPr>
              <a:t>лигандами</a:t>
            </a:r>
            <a:r>
              <a:rPr lang="ru-RU" sz="2400" dirty="0">
                <a:latin typeface="Times New Roman" pitchFamily="18" charset="0"/>
                <a:cs typeface="Times New Roman" pitchFamily="18" charset="0"/>
              </a:rPr>
              <a:t>. Образующийся комплекс, в отличие от исходного соединения радиоактивного элемента, растворим во флюиде, и потому легко отделяется от основной массы вещества. Таким способом можно извлекать остатки радиоактивных элементов из отработанных руд, а также проводить дезактивацию почвы, зараженной радиоактивными отходами. </a:t>
            </a:r>
          </a:p>
          <a:p>
            <a:pPr algn="just"/>
            <a:endParaRPr lang="ru-RU" sz="2000" dirty="0">
              <a:solidFill>
                <a:schemeClr val="accent6"/>
              </a:solidFill>
              <a:latin typeface="Times New Roman" pitchFamily="18" charset="0"/>
              <a:cs typeface="Times New Roman" pitchFamily="18" charset="0"/>
            </a:endParaRPr>
          </a:p>
        </p:txBody>
      </p:sp>
    </p:spTree>
    <p:extLst>
      <p:ext uri="{BB962C8B-B14F-4D97-AF65-F5344CB8AC3E}">
        <p14:creationId xmlns:p14="http://schemas.microsoft.com/office/powerpoint/2010/main" val="2402453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958848" cy="1325563"/>
          </a:xfrm>
        </p:spPr>
        <p:txBody>
          <a:bodyPr>
            <a:normAutofit/>
          </a:bodyPr>
          <a:lstStyle/>
          <a:p>
            <a:pPr>
              <a:lnSpc>
                <a:spcPct val="150000"/>
              </a:lnSpc>
            </a:pPr>
            <a:r>
              <a:rPr lang="ru-RU" sz="2400" dirty="0"/>
              <a:t>Свойства сверхкритического СО</a:t>
            </a:r>
            <a:r>
              <a:rPr lang="ru-RU" sz="2400" baseline="-25000" dirty="0"/>
              <a:t>2</a:t>
            </a:r>
            <a:r>
              <a:rPr lang="ru-RU" sz="2400" dirty="0"/>
              <a:t> как растворителя можно регулировать — при повышении давления его растворяющая способность резко увеличивается.</a:t>
            </a:r>
            <a:endParaRPr lang="ru-RU" sz="2400" dirty="0"/>
          </a:p>
        </p:txBody>
      </p:sp>
      <p:pic>
        <p:nvPicPr>
          <p:cNvPr id="4" name="Содержимое 3" descr="CO2.jpg"/>
          <p:cNvPicPr>
            <a:picLocks noGrp="1" noChangeAspect="1"/>
          </p:cNvPicPr>
          <p:nvPr>
            <p:ph idx="1"/>
          </p:nvPr>
        </p:nvPicPr>
        <p:blipFill>
          <a:blip r:embed="rId2" cstate="print"/>
          <a:stretch>
            <a:fillRect/>
          </a:stretch>
        </p:blipFill>
        <p:spPr>
          <a:xfrm>
            <a:off x="2881289" y="1585601"/>
            <a:ext cx="7668995" cy="5433385"/>
          </a:xfrm>
        </p:spPr>
      </p:pic>
    </p:spTree>
    <p:extLst>
      <p:ext uri="{BB962C8B-B14F-4D97-AF65-F5344CB8AC3E}">
        <p14:creationId xmlns:p14="http://schemas.microsoft.com/office/powerpoint/2010/main" val="392669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274638"/>
            <a:ext cx="8229600" cy="868346"/>
          </a:xfrm>
        </p:spPr>
        <p:txBody>
          <a:bodyPr/>
          <a:lstStyle/>
          <a:p>
            <a:pPr algn="ctr"/>
            <a:r>
              <a:rPr lang="ru-RU" sz="2800" b="1" dirty="0">
                <a:solidFill>
                  <a:srgbClr val="0C788E"/>
                </a:solidFill>
                <a:latin typeface="Times New Roman" pitchFamily="18" charset="0"/>
                <a:cs typeface="Times New Roman" pitchFamily="18" charset="0"/>
              </a:rPr>
              <a:t>Преимущества СКФ-СО</a:t>
            </a:r>
            <a:r>
              <a:rPr lang="ru-RU" sz="2800" b="1" baseline="-25000" dirty="0">
                <a:solidFill>
                  <a:srgbClr val="0C788E"/>
                </a:solidFill>
                <a:latin typeface="Times New Roman" pitchFamily="18" charset="0"/>
                <a:cs typeface="Times New Roman" pitchFamily="18" charset="0"/>
              </a:rPr>
              <a:t>2</a:t>
            </a:r>
            <a:endParaRPr lang="ru-RU" sz="2800" b="1" baseline="-25000" dirty="0">
              <a:solidFill>
                <a:srgbClr val="0C788E"/>
              </a:solidFill>
              <a:latin typeface="Times New Roman" pitchFamily="18" charset="0"/>
              <a:cs typeface="Times New Roman" pitchFamily="18" charset="0"/>
            </a:endParaRPr>
          </a:p>
        </p:txBody>
      </p:sp>
      <p:sp>
        <p:nvSpPr>
          <p:cNvPr id="5" name="Содержимое 4"/>
          <p:cNvSpPr>
            <a:spLocks noGrp="1"/>
          </p:cNvSpPr>
          <p:nvPr>
            <p:ph idx="1"/>
          </p:nvPr>
        </p:nvSpPr>
        <p:spPr>
          <a:xfrm>
            <a:off x="592428" y="1214423"/>
            <a:ext cx="10934164" cy="5212135"/>
          </a:xfrm>
        </p:spPr>
        <p:txBody>
          <a:bodyPr/>
          <a:lstStyle/>
          <a:p>
            <a:pPr algn="just">
              <a:lnSpc>
                <a:spcPct val="150000"/>
              </a:lnSpc>
            </a:pPr>
            <a:r>
              <a:rPr lang="ru-RU" sz="2400" dirty="0">
                <a:latin typeface="Times New Roman" pitchFamily="18" charset="0"/>
                <a:cs typeface="Times New Roman" pitchFamily="18" charset="0"/>
              </a:rPr>
              <a:t>1. </a:t>
            </a:r>
            <a:r>
              <a:rPr lang="ru-RU" sz="2400" u="sng" dirty="0">
                <a:latin typeface="Times New Roman" pitchFamily="18" charset="0"/>
                <a:cs typeface="Times New Roman" pitchFamily="18" charset="0"/>
              </a:rPr>
              <a:t>Диоксид углерода</a:t>
            </a:r>
            <a:r>
              <a:rPr lang="ru-RU" sz="2400" dirty="0">
                <a:latin typeface="Times New Roman" pitchFamily="18" charset="0"/>
                <a:cs typeface="Times New Roman" pitchFamily="18" charset="0"/>
              </a:rPr>
              <a:t> - побочный продукт многих химических процессов (снижение выбросов СО</a:t>
            </a:r>
            <a:r>
              <a:rPr lang="ru-RU" sz="2400" baseline="-25000" dirty="0">
                <a:latin typeface="Times New Roman" pitchFamily="18" charset="0"/>
                <a:cs typeface="Times New Roman" pitchFamily="18" charset="0"/>
              </a:rPr>
              <a:t>2</a:t>
            </a:r>
            <a:r>
              <a:rPr lang="ru-RU" sz="2400" dirty="0">
                <a:latin typeface="Times New Roman" pitchFamily="18" charset="0"/>
                <a:cs typeface="Times New Roman" pitchFamily="18" charset="0"/>
              </a:rPr>
              <a:t> в атмосферу). </a:t>
            </a:r>
          </a:p>
          <a:p>
            <a:pPr algn="just">
              <a:lnSpc>
                <a:spcPct val="150000"/>
              </a:lnSpc>
            </a:pPr>
            <a:r>
              <a:rPr lang="ru-RU" sz="2400" dirty="0">
                <a:latin typeface="Times New Roman" pitchFamily="18" charset="0"/>
                <a:cs typeface="Times New Roman" pitchFamily="18" charset="0"/>
              </a:rPr>
              <a:t>2. Замена токсичных органических растворителей. </a:t>
            </a:r>
          </a:p>
          <a:p>
            <a:pPr algn="just">
              <a:lnSpc>
                <a:spcPct val="150000"/>
              </a:lnSpc>
            </a:pPr>
            <a:r>
              <a:rPr lang="ru-RU" sz="2400" dirty="0">
                <a:latin typeface="Times New Roman" pitchFamily="18" charset="0"/>
                <a:cs typeface="Times New Roman" pitchFamily="18" charset="0"/>
              </a:rPr>
              <a:t>3. Снижение энергетических затрат при использовании диоксида углерода в качестве растворителя. Так, если реакция проводится в воде, необходимо затратить большое количество энергии на ее выпаривание, а СО</a:t>
            </a:r>
            <a:r>
              <a:rPr lang="ru-RU" sz="2400" baseline="-25000" dirty="0">
                <a:latin typeface="Times New Roman" pitchFamily="18" charset="0"/>
                <a:cs typeface="Times New Roman" pitchFamily="18" charset="0"/>
              </a:rPr>
              <a:t>2 </a:t>
            </a:r>
            <a:r>
              <a:rPr lang="ru-RU" sz="2400" dirty="0">
                <a:latin typeface="Times New Roman" pitchFamily="18" charset="0"/>
                <a:cs typeface="Times New Roman" pitchFamily="18" charset="0"/>
              </a:rPr>
              <a:t>испаряется сам при снятии давления с системы.</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76156419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1487</Words>
  <Application>Microsoft Office PowerPoint</Application>
  <PresentationFormat>Широкоэкранный</PresentationFormat>
  <Paragraphs>76</Paragraphs>
  <Slides>28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28</vt:i4>
      </vt:variant>
    </vt:vector>
  </HeadingPairs>
  <TitlesOfParts>
    <vt:vector size="33" baseType="lpstr">
      <vt:lpstr>Arial</vt:lpstr>
      <vt:lpstr>Calibri</vt:lpstr>
      <vt:lpstr>Calibri Light</vt:lpstr>
      <vt:lpstr>Times New Roman</vt:lpstr>
      <vt:lpstr>Тема Office</vt:lpstr>
      <vt:lpstr>Новые направления экозащитных технологий</vt:lpstr>
      <vt:lpstr>Презентация PowerPoint</vt:lpstr>
      <vt:lpstr>Сверхкритическое - состояние, в котором свойства жидкости и газа перестают различаться (критическая точка на диаграмме состояния вещества). В этом состоянии свойства веществ меняются по сравнению с жидким состоянием. </vt:lpstr>
      <vt:lpstr>Презентация PowerPoint</vt:lpstr>
      <vt:lpstr>Сверхкритическое состояние возможно для большинства жидких и газообразных веществ, нужно лишь, чтобы вещество не разлагалось при критической температуре.</vt:lpstr>
      <vt:lpstr>Презентация PowerPoint</vt:lpstr>
      <vt:lpstr>Презентация PowerPoint</vt:lpstr>
      <vt:lpstr>Свойства сверхкритического СО2 как растворителя можно регулировать — при повышении давления его растворяющая способность резко увеличивается.</vt:lpstr>
      <vt:lpstr>Преимущества СКФ-СО2</vt:lpstr>
      <vt:lpstr>Основной недостаток сверхкритических растворителей</vt:lpstr>
      <vt:lpstr>Презентация PowerPoint</vt:lpstr>
      <vt:lpstr>Реакции в сверхкритическом СО2 можно проводить в автоклавах простого устройства, загружая туда сухой лед и реагенты. СО2 сам при испарении создаст нужные условия.</vt:lpstr>
      <vt:lpstr>Ио́нная жи́дкость</vt:lpstr>
      <vt:lpstr>Презентация PowerPoint</vt:lpstr>
      <vt:lpstr>Ионные жидкости</vt:lpstr>
      <vt:lpstr>Физические свойства</vt:lpstr>
      <vt:lpstr>Классификация ИЖ:</vt:lpstr>
      <vt:lpstr>Получение в промышленности</vt:lpstr>
      <vt:lpstr>Механохимические способы активации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Заключение </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Новые направления экозащитных технологий</dc:title>
  <dc:creator>Пустовая</dc:creator>
  <cp:lastModifiedBy>Пустовая</cp:lastModifiedBy>
  <cp:revision>2</cp:revision>
  <dcterms:created xsi:type="dcterms:W3CDTF">2016-10-10T20:39:31Z</dcterms:created>
  <dcterms:modified xsi:type="dcterms:W3CDTF">2016-10-10T20:40:10Z</dcterms:modified>
</cp:coreProperties>
</file>