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91" r:id="rId9"/>
    <p:sldId id="266" r:id="rId10"/>
    <p:sldId id="267" r:id="rId11"/>
    <p:sldId id="268" r:id="rId12"/>
    <p:sldId id="269" r:id="rId13"/>
    <p:sldId id="270" r:id="rId14"/>
    <p:sldId id="292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93" r:id="rId26"/>
    <p:sldId id="282" r:id="rId27"/>
    <p:sldId id="283" r:id="rId28"/>
    <p:sldId id="284" r:id="rId29"/>
    <p:sldId id="285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4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AEA35-DD2F-411E-BEBF-7152B6B28F8A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1C0C7-203C-4471-9B1A-E910CAA88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77;&#1090;&#1086;&#1076;%20&#1087;&#1086;&#1089;&#1090;&#1086;&#1103;&#1085;&#1085;&#1086;&#1081;%20&#1089;&#1080;&#1083;&#1099;%20Constant%20Force%20mode%20&#1053;&#1058;-&#1052;&#1044;&#1058;%20&#1057;&#1047;&#1052;%20NT-MDT%20SPM.mp4" TargetMode="External"/><Relationship Id="rId2" Type="http://schemas.openxmlformats.org/officeDocument/2006/relationships/hyperlink" Target="&#1040;&#1082;&#1091;&#1089;&#1090;&#1080;&#1095;&#1077;&#1089;&#1082;&#1072;&#1103;%20&#1057;&#1082;&#1072;&#1085;&#1080;&#1088;&#1091;&#1102;&#1097;&#1072;&#1103;%20&#1040;&#1090;&#1086;&#1084;&#1085;&#1072;&#1103;%20&#1057;&#1080;&#1083;&#1086;&#1074;&#1072;&#1103;%20&#1052;&#1080;&#1082;&#1088;&#1086;&#1089;&#1082;&#1086;&#1087;&#1080;&#1103;%20(&#1040;&#1057;&#1040;&#1052;%20AFAM)%20&#1053;&#1058;-&#1052;&#1044;&#1058;..mp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5538"/>
            <a:ext cx="7772400" cy="1589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Семинар</a:t>
            </a:r>
            <a:endParaRPr lang="ru-RU" sz="3200" b="1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76" y="2714620"/>
            <a:ext cx="7000924" cy="292418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0A26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 </a:t>
            </a:r>
            <a:r>
              <a:rPr lang="ru-RU" sz="4400" b="1" dirty="0" err="1">
                <a:solidFill>
                  <a:srgbClr val="0A26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наноструктурных</a:t>
            </a:r>
            <a:r>
              <a:rPr lang="ru-RU" sz="4400" b="1" dirty="0">
                <a:solidFill>
                  <a:srgbClr val="0A26F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материалов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04B17-0A72-4286-B7FA-04F24B86E4F5}" type="slidenum">
              <a:rPr lang="ru-RU"/>
              <a:pPr/>
              <a:t>10</a:t>
            </a:fld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В силу особенностей методики измерений электронно-микроскопический анализ дает информацию о </a:t>
            </a:r>
            <a:r>
              <a:rPr lang="ru-RU" dirty="0">
                <a:solidFill>
                  <a:schemeClr val="hlink"/>
                </a:solidFill>
              </a:rPr>
              <a:t>среднем диаметре частиц по их числу </a:t>
            </a:r>
            <a:r>
              <a:rPr lang="ru-RU" i="1" dirty="0">
                <a:solidFill>
                  <a:schemeClr val="hlink"/>
                </a:solidFill>
              </a:rPr>
              <a:t>(</a:t>
            </a:r>
            <a:r>
              <a:rPr lang="en-US" i="1" dirty="0" err="1">
                <a:solidFill>
                  <a:schemeClr val="hlink"/>
                </a:solidFill>
              </a:rPr>
              <a:t>L</a:t>
            </a:r>
            <a:r>
              <a:rPr lang="en-US" i="1" baseline="-25000" dirty="0" err="1">
                <a:solidFill>
                  <a:schemeClr val="hlink"/>
                </a:solidFill>
              </a:rPr>
              <a:t>n</a:t>
            </a:r>
            <a:r>
              <a:rPr lang="ru-RU" i="1" dirty="0">
                <a:solidFill>
                  <a:schemeClr val="hlink"/>
                </a:solidFill>
              </a:rPr>
              <a:t>) </a:t>
            </a:r>
            <a:r>
              <a:rPr lang="ru-RU" dirty="0">
                <a:solidFill>
                  <a:schemeClr val="hlink"/>
                </a:solidFill>
              </a:rPr>
              <a:t>или о среднем диаметре по поверхности </a:t>
            </a:r>
            <a:r>
              <a:rPr lang="ru-RU" i="1" dirty="0">
                <a:solidFill>
                  <a:schemeClr val="hlink"/>
                </a:solidFill>
              </a:rPr>
              <a:t>(</a:t>
            </a:r>
            <a:r>
              <a:rPr lang="en-US" i="1" dirty="0">
                <a:solidFill>
                  <a:schemeClr val="hlink"/>
                </a:solidFill>
              </a:rPr>
              <a:t>L</a:t>
            </a:r>
            <a:r>
              <a:rPr lang="en-US" i="1" baseline="-25000" dirty="0">
                <a:solidFill>
                  <a:schemeClr val="hlink"/>
                </a:solidFill>
              </a:rPr>
              <a:t>s</a:t>
            </a:r>
            <a:r>
              <a:rPr lang="ru-RU" i="1" dirty="0">
                <a:solidFill>
                  <a:schemeClr val="hlink"/>
                </a:solidFill>
              </a:rPr>
              <a:t>)</a:t>
            </a:r>
            <a:r>
              <a:rPr lang="ru-RU" i="1" dirty="0"/>
              <a:t>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	в отличие от</a:t>
            </a:r>
            <a:r>
              <a:rPr lang="en-US" dirty="0"/>
              <a:t> PCA</a:t>
            </a:r>
            <a:r>
              <a:rPr lang="ru-RU" dirty="0"/>
              <a:t>, который</a:t>
            </a:r>
            <a:r>
              <a:rPr lang="en-US" dirty="0"/>
              <a:t> </a:t>
            </a:r>
            <a:r>
              <a:rPr lang="ru-RU" dirty="0"/>
              <a:t>дает сведения о </a:t>
            </a:r>
            <a:r>
              <a:rPr lang="ru-RU" dirty="0">
                <a:solidFill>
                  <a:srgbClr val="0A26F4"/>
                </a:solidFill>
              </a:rPr>
              <a:t>диаметре эквивалентной сферы </a:t>
            </a:r>
            <a:r>
              <a:rPr lang="ru-RU" i="1" dirty="0"/>
              <a:t>(</a:t>
            </a:r>
            <a:r>
              <a:rPr lang="en-US" i="1" dirty="0" err="1"/>
              <a:t>L</a:t>
            </a:r>
            <a:r>
              <a:rPr lang="en-US" i="1" baseline="-25000" dirty="0" err="1">
                <a:solidFill>
                  <a:schemeClr val="hlink"/>
                </a:solidFill>
              </a:rPr>
              <a:t>v</a:t>
            </a:r>
            <a:r>
              <a:rPr lang="ru-RU" i="1" dirty="0"/>
              <a:t>). </a:t>
            </a:r>
            <a:endParaRPr lang="ru-RU" i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i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	</a:t>
            </a:r>
            <a:r>
              <a:rPr lang="en-US" sz="2800" dirty="0"/>
              <a:t>P.S.</a:t>
            </a:r>
            <a:r>
              <a:rPr lang="ru-RU" sz="2800" dirty="0"/>
              <a:t>: </a:t>
            </a:r>
            <a:r>
              <a:rPr lang="ru-RU" u="sng" dirty="0"/>
              <a:t>Между этими параметрами существуют определенные соотношения</a:t>
            </a:r>
            <a:r>
              <a:rPr lang="ru-RU" dirty="0"/>
              <a:t>: </a:t>
            </a:r>
            <a:r>
              <a:rPr lang="en-US" i="1" dirty="0" err="1">
                <a:solidFill>
                  <a:schemeClr val="hlink"/>
                </a:solidFill>
              </a:rPr>
              <a:t>L</a:t>
            </a:r>
            <a:r>
              <a:rPr lang="en-US" i="1" baseline="-25000" dirty="0" err="1">
                <a:solidFill>
                  <a:schemeClr val="hlink"/>
                </a:solidFill>
              </a:rPr>
              <a:t>v</a:t>
            </a:r>
            <a:r>
              <a:rPr lang="ru-RU" i="1" dirty="0">
                <a:solidFill>
                  <a:schemeClr val="hlink"/>
                </a:solidFill>
              </a:rPr>
              <a:t> &gt; </a:t>
            </a:r>
            <a:r>
              <a:rPr lang="en-US" i="1" dirty="0">
                <a:solidFill>
                  <a:schemeClr val="hlink"/>
                </a:solidFill>
              </a:rPr>
              <a:t>L</a:t>
            </a:r>
            <a:r>
              <a:rPr lang="en-US" i="1" baseline="-25000" dirty="0">
                <a:solidFill>
                  <a:schemeClr val="hlink"/>
                </a:solidFill>
              </a:rPr>
              <a:t>s</a:t>
            </a:r>
            <a:r>
              <a:rPr lang="ru-RU" i="1" dirty="0">
                <a:solidFill>
                  <a:schemeClr val="hlink"/>
                </a:solidFill>
              </a:rPr>
              <a:t> &gt; </a:t>
            </a:r>
            <a:r>
              <a:rPr lang="en-US" i="1" dirty="0" err="1">
                <a:solidFill>
                  <a:schemeClr val="hlink"/>
                </a:solidFill>
              </a:rPr>
              <a:t>L</a:t>
            </a:r>
            <a:r>
              <a:rPr lang="en-US" i="1" baseline="-25000" dirty="0" err="1">
                <a:solidFill>
                  <a:schemeClr val="hlink"/>
                </a:solidFill>
              </a:rPr>
              <a:t>l</a:t>
            </a:r>
            <a:r>
              <a:rPr lang="ru-RU" i="1" dirty="0">
                <a:solidFill>
                  <a:schemeClr val="hlink"/>
                </a:solidFill>
              </a:rPr>
              <a:t> &gt; </a:t>
            </a:r>
            <a:r>
              <a:rPr lang="en-US" i="1" dirty="0" err="1">
                <a:solidFill>
                  <a:schemeClr val="hlink"/>
                </a:solidFill>
              </a:rPr>
              <a:t>L</a:t>
            </a:r>
            <a:r>
              <a:rPr lang="en-US" i="1" baseline="-25000" dirty="0" err="1">
                <a:solidFill>
                  <a:schemeClr val="hlink"/>
                </a:solidFill>
              </a:rPr>
              <a:t>n</a:t>
            </a:r>
            <a:r>
              <a:rPr lang="ru-RU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A04-3DCF-4EB9-80E1-9C25525735EF}" type="slidenum">
              <a:rPr lang="ru-RU"/>
              <a:pPr/>
              <a:t>11</a:t>
            </a:fld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60350"/>
            <a:ext cx="8501122" cy="616904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 многих случаях распределение зерен по размерам имеет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нормальный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логарифмически-нормальный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характер и подчиняется известным соотношениям:</a:t>
            </a:r>
          </a:p>
          <a:p>
            <a:pPr>
              <a:lnSpc>
                <a:spcPct val="9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ЛН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соответственно нормальная и логарифмически-нормальная функции распределения;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∆ 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, ∆ 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среднеквадратичная соответственно арифметическая и геометрическая ошибка (отклонение);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среднее соответственно арифметическое и геометрическое значение.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2928926" y="1714488"/>
          <a:ext cx="3240087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3" imgW="2298700" imgH="508000" progId="Equation.3">
                  <p:embed/>
                </p:oleObj>
              </mc:Choice>
              <mc:Fallback>
                <p:oleObj name="Формула" r:id="rId3" imgW="2298700" imgH="508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1714488"/>
                        <a:ext cx="3240087" cy="712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643174" y="2571744"/>
          <a:ext cx="44640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5" imgW="2857500" imgH="482600" progId="Equation.3">
                  <p:embed/>
                </p:oleObj>
              </mc:Choice>
              <mc:Fallback>
                <p:oleObj name="Формула" r:id="rId5" imgW="2857500" imgH="482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2571744"/>
                        <a:ext cx="4464050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7C32B-33ED-4CC7-8EA5-E72EF003C77E}" type="slidenum">
              <a:rPr lang="ru-RU"/>
              <a:pPr/>
              <a:t>12</a:t>
            </a:fld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1"/>
            <a:ext cx="8229600" cy="526893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отличие от равномерного распределения данных в случае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при логарифмически-нормальном распределении имеет место крутой спад в области значений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пологое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изменение при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i="1" baseline="-250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Font typeface="Wingdings" pitchFamily="2" charset="2"/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Экспериментальные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данные в основном соответствуют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baseline="-25000" dirty="0">
                <a:latin typeface="Times New Roman" pitchFamily="18" charset="0"/>
                <a:cs typeface="Times New Roman" pitchFamily="18" charset="0"/>
              </a:rPr>
              <a:t>ЛН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norm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786190"/>
            <a:ext cx="7611326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868" y="4286256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4357694"/>
            <a:ext cx="598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ЛН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AD08F-DFA4-4DB5-8B5B-F2792E328AD0}" type="slidenum">
              <a:rPr lang="ru-RU"/>
              <a:pPr/>
              <a:t>13</a:t>
            </a:fld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793"/>
            <a:ext cx="8229600" cy="5340369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Следует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иметь в виду, что с помощью ПЭМ информация о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регистрируется с гораздо меньшего участка исследуемого материала, чем в случае РСА.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Таким образом, метод РСА дает более </a:t>
            </a:r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усредненную картину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Реально наблюдаются различные смешанные варианты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i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 dirty="0">
                <a:latin typeface="Times New Roman" pitchFamily="18" charset="0"/>
                <a:cs typeface="Times New Roman" pitchFamily="18" charset="0"/>
              </a:rPr>
              <a:t>ЛН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также случаи бимодального распределения, когда на графике плотности распределения кристаллитов по размерам имеется не один, а два максимума.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Изучение распределения зерен по размерам важно для уточнения характера соотношений типа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свойство-параметры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структуры.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1942"/>
            <a:ext cx="8229600" cy="207170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A26F4"/>
                </a:solidFill>
                <a:latin typeface="Times New Roman" pitchFamily="18" charset="0"/>
                <a:cs typeface="Times New Roman" pitchFamily="18" charset="0"/>
              </a:rPr>
              <a:t>Таким образом, для получения достоверной информации о размерах кристаллитов и их распределения необходимо использовать </a:t>
            </a:r>
            <a:br>
              <a:rPr lang="ru-RU" sz="2800" dirty="0" smtClean="0">
                <a:solidFill>
                  <a:srgbClr val="0A26F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0A26F4"/>
                </a:solidFill>
                <a:latin typeface="Times New Roman" pitchFamily="18" charset="0"/>
                <a:cs typeface="Times New Roman" pitchFamily="18" charset="0"/>
              </a:rPr>
              <a:t>как минимум два независимых метода</a:t>
            </a:r>
            <a:r>
              <a:rPr lang="ru-RU" sz="2800" dirty="0" smtClean="0">
                <a:solidFill>
                  <a:srgbClr val="0A26F4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A26F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imoda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4327139" cy="3500462"/>
          </a:xfrm>
        </p:spPr>
      </p:pic>
      <p:sp>
        <p:nvSpPr>
          <p:cNvPr id="5" name="Прямоугольник 4"/>
          <p:cNvSpPr/>
          <p:nvPr/>
        </p:nvSpPr>
        <p:spPr>
          <a:xfrm>
            <a:off x="4714876" y="2000240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бимодальное распределение</a:t>
            </a:r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59AC-4865-42FA-AC53-ADBF948581F3}" type="slidenum">
              <a:rPr lang="ru-RU"/>
              <a:pPr/>
              <a:t>15</a:t>
            </a:fld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1"/>
            <a:ext cx="8229600" cy="4911741"/>
          </a:xfrm>
        </p:spPr>
        <p:txBody>
          <a:bodyPr/>
          <a:lstStyle/>
          <a:p>
            <a:r>
              <a:rPr lang="ru-RU" sz="2800" u="sng" dirty="0" smtClean="0"/>
              <a:t>В </a:t>
            </a:r>
            <a:r>
              <a:rPr lang="ru-RU" sz="2800" u="sng" dirty="0"/>
              <a:t>электронной микроскопии имеется несколько основных направления</a:t>
            </a:r>
            <a:r>
              <a:rPr lang="ru-RU" sz="2800" dirty="0"/>
              <a:t>:</a:t>
            </a:r>
          </a:p>
          <a:p>
            <a:pPr>
              <a:buFontTx/>
              <a:buChar char="-"/>
            </a:pPr>
            <a:r>
              <a:rPr lang="ru-RU" sz="2800" dirty="0"/>
              <a:t>просвечивающая электронная микроскопия (ПЭМ)</a:t>
            </a:r>
            <a:endParaRPr lang="en-US" sz="2800" dirty="0"/>
          </a:p>
          <a:p>
            <a:pPr>
              <a:buFontTx/>
              <a:buChar char="-"/>
            </a:pPr>
            <a:r>
              <a:rPr lang="ru-RU" sz="2800" dirty="0"/>
              <a:t> электронная микроскопия высокого разрешения;</a:t>
            </a:r>
          </a:p>
          <a:p>
            <a:pPr>
              <a:buFont typeface="Wingdings" pitchFamily="2" charset="2"/>
              <a:buNone/>
            </a:pPr>
            <a:r>
              <a:rPr lang="ru-RU" sz="2800" dirty="0"/>
              <a:t>- растровая сканирующая электронная микроскопия (СЭМ).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E0E0-C74F-4977-8753-4F3066FB8A41}" type="slidenum">
              <a:rPr lang="ru-RU"/>
              <a:pPr/>
              <a:t>16</a:t>
            </a:fld>
            <a:endParaRPr lang="ru-RU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hlink"/>
                </a:solidFill>
              </a:rPr>
              <a:t>Просвечивающая электронная микроскопия</a:t>
            </a:r>
            <a:r>
              <a:rPr lang="ru-RU" sz="4000" dirty="0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Объект, представляющий собой тонкую пленку, просвечивается пучком ускоренных электронов с энергией 50-200 кэВ в вакууме порядка 10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Электроны, отклоненные атомами объекта на малые углы и прошедшие сквозь объект, попадают в систему магнитных линз, которые на экране и на фотопленке формируют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светопольное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изображение внутренней структуры. Достигается разрешение в 0,1 нм, что соответствует увеличению в 10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1742F-5999-4AD8-8F2C-BC5A6061C7BE}" type="slidenum">
              <a:rPr lang="ru-RU"/>
              <a:pPr/>
              <a:t>17</a:t>
            </a:fld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14355"/>
            <a:ext cx="8229600" cy="5411807"/>
          </a:xfrm>
        </p:spPr>
        <p:txBody>
          <a:bodyPr/>
          <a:lstStyle/>
          <a:p>
            <a:pPr algn="just"/>
            <a:r>
              <a:rPr lang="ru-RU" sz="2800" dirty="0"/>
              <a:t>Разрешение зависит от природы объекта и способа его подготовки. </a:t>
            </a:r>
            <a:endParaRPr lang="en-US" sz="2800" dirty="0"/>
          </a:p>
          <a:p>
            <a:pPr algn="just"/>
            <a:r>
              <a:rPr lang="ru-RU" sz="2800" dirty="0"/>
              <a:t>Обычно исследуют пленки толщиной 0,01 мкм, для увеличения контрастности применяют углеродные реплики. </a:t>
            </a:r>
            <a:endParaRPr lang="en-US" sz="2800" dirty="0"/>
          </a:p>
          <a:p>
            <a:pPr algn="just"/>
            <a:r>
              <a:rPr lang="ru-RU" sz="2800" dirty="0"/>
              <a:t>Современные ультрамикротомы позволяют делать срезы толщиной 10-100 нм. </a:t>
            </a:r>
            <a:endParaRPr lang="en-US" sz="2800" dirty="0"/>
          </a:p>
          <a:p>
            <a:pPr algn="just"/>
            <a:r>
              <a:rPr lang="ru-RU" sz="2800" dirty="0"/>
              <a:t>Металлы исследуют в виде тонкой фольги. </a:t>
            </a:r>
            <a:endParaRPr lang="en-US" sz="2800" dirty="0"/>
          </a:p>
          <a:p>
            <a:pPr algn="just"/>
            <a:r>
              <a:rPr lang="ru-RU" sz="2800" dirty="0"/>
              <a:t>С помощью просвечивающих микроскопов можно получать дифракционные картины, дающие информацию о кристалличности 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1FD4-857F-4DC7-907C-B0B81FD4D685}" type="slidenum">
              <a:rPr lang="ru-RU"/>
              <a:pPr/>
              <a:t>18</a:t>
            </a:fld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r>
              <a:rPr lang="ru-RU" sz="3000" b="1">
                <a:solidFill>
                  <a:schemeClr val="hlink"/>
                </a:solidFill>
              </a:rPr>
              <a:t>Сканирующая электронная микроскопия</a:t>
            </a:r>
            <a:r>
              <a:rPr lang="ru-RU" sz="400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ru-RU" sz="2800"/>
              <a:t>Этот метод в основном применяется для изучения поверхностных частиц. </a:t>
            </a:r>
            <a:endParaRPr lang="en-US" sz="2800"/>
          </a:p>
          <a:p>
            <a:pPr marL="533400" indent="-533400">
              <a:lnSpc>
                <a:spcPct val="80000"/>
              </a:lnSpc>
            </a:pPr>
            <a:r>
              <a:rPr lang="ru-RU" sz="2800"/>
              <a:t>Электронные лучи сжимаются магнитными линзами в тонкий (1-10 мм) зонд, который последовательно от точки к точке перемещается по объекту, т.е. </a:t>
            </a:r>
            <a:r>
              <a:rPr lang="ru-RU" sz="2800">
                <a:hlinkClick r:id="rId2" action="ppaction://hlinksldjump"/>
              </a:rPr>
              <a:t>сканирует</a:t>
            </a:r>
            <a:r>
              <a:rPr lang="ru-RU" sz="2800"/>
              <a:t> его. </a:t>
            </a:r>
            <a:endParaRPr lang="en-US" sz="2800"/>
          </a:p>
          <a:p>
            <a:pPr marL="533400" indent="-533400">
              <a:lnSpc>
                <a:spcPct val="80000"/>
              </a:lnSpc>
            </a:pPr>
            <a:r>
              <a:rPr lang="ru-RU" sz="2800"/>
              <a:t>При взаимодействии электронов с объектом возникает несколько видов излучений: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вторичные и отраженные электроны,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прошедшие электроны,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рентгеновское тормозное излучение,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/>
              <a:t>световое излучение.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A6433-6BED-4BF0-B236-814C0E0F757E}" type="slidenum">
              <a:rPr lang="ru-RU"/>
              <a:pPr/>
              <a:t>19</a:t>
            </a:fld>
            <a:endParaRPr lang="ru-RU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Схематическое изображение </a:t>
            </a:r>
            <a:r>
              <a:rPr lang="en-US" sz="3200" dirty="0">
                <a:solidFill>
                  <a:schemeClr val="hlink"/>
                </a:solidFill>
              </a:rPr>
              <a:t/>
            </a:r>
            <a:br>
              <a:rPr lang="en-US" sz="3200" dirty="0">
                <a:solidFill>
                  <a:schemeClr val="hlink"/>
                </a:solidFill>
              </a:rPr>
            </a:br>
            <a:r>
              <a:rPr lang="ru-RU" sz="3200" dirty="0">
                <a:solidFill>
                  <a:schemeClr val="hlink"/>
                </a:solidFill>
              </a:rPr>
              <a:t>процесса сканирования</a:t>
            </a:r>
            <a:r>
              <a:rPr lang="ru-RU" sz="4000" dirty="0"/>
              <a:t> </a:t>
            </a:r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1514475"/>
            <a:ext cx="5761037" cy="4816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F7457-7BFE-4F76-90F2-215A118A881D}" type="slidenum">
              <a:rPr lang="ru-RU"/>
              <a:pPr/>
              <a:t>2</a:t>
            </a:fld>
            <a:endParaRPr lang="ru-R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0228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Основные методы определения размера и некоторых </a:t>
            </a:r>
            <a:br>
              <a:rPr lang="ru-RU" b="1" dirty="0" smtClean="0">
                <a:solidFill>
                  <a:schemeClr val="hlink"/>
                </a:solidFill>
              </a:rPr>
            </a:br>
            <a:r>
              <a:rPr lang="ru-RU" b="1" dirty="0" smtClean="0">
                <a:solidFill>
                  <a:schemeClr val="hlink"/>
                </a:solidFill>
              </a:rPr>
              <a:t>свойств частиц</a:t>
            </a:r>
            <a:endParaRPr lang="ru-RU" dirty="0">
              <a:solidFill>
                <a:srgbClr val="0A26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03D71-ACF0-445D-8F97-78F22A5F95C8}" type="slidenum">
              <a:rPr lang="ru-RU"/>
              <a:pPr/>
              <a:t>20</a:t>
            </a:fld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3"/>
            <a:ext cx="8229600" cy="498317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Любое из перечисленных излучений может регистрироваться и преобразовываться в электрические сигналы.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ru-RU" dirty="0"/>
              <a:t>Полученные сигналы усиливаются и подаются на электронно-лучевую трубку.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ru-RU" dirty="0"/>
              <a:t>Основное </a:t>
            </a:r>
            <a:r>
              <a:rPr lang="ru-RU" dirty="0">
                <a:solidFill>
                  <a:schemeClr val="hlink"/>
                </a:solidFill>
              </a:rPr>
              <a:t>достоинство</a:t>
            </a:r>
            <a:r>
              <a:rPr lang="ru-RU" dirty="0"/>
              <a:t> метода — высокая информативность, 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</a:t>
            </a:r>
            <a:r>
              <a:rPr lang="ru-RU" dirty="0"/>
              <a:t>а существенный </a:t>
            </a:r>
            <a:r>
              <a:rPr lang="ru-RU" dirty="0">
                <a:solidFill>
                  <a:schemeClr val="hlink"/>
                </a:solidFill>
              </a:rPr>
              <a:t>недостаток</a:t>
            </a:r>
            <a:r>
              <a:rPr lang="ru-RU" dirty="0"/>
              <a:t> — большая длительность процесса.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9BEC7-7C45-4989-846E-9F513ECE9182}" type="slidenum">
              <a:rPr lang="ru-RU"/>
              <a:pPr/>
              <a:t>21</a:t>
            </a:fld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1"/>
            <a:ext cx="8229600" cy="5268931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sz="2800" dirty="0"/>
              <a:t>Важный этап в развитии электронной микроскопии связан с разработкой методов компьютерной обработки изображений, позволяющей получать гистограммы по форме, ориентации и размерам. </a:t>
            </a:r>
            <a:endParaRPr lang="en-US" sz="2800" dirty="0"/>
          </a:p>
          <a:p>
            <a:pPr algn="just">
              <a:lnSpc>
                <a:spcPct val="110000"/>
              </a:lnSpc>
            </a:pPr>
            <a:r>
              <a:rPr lang="ru-RU" sz="2800" dirty="0"/>
              <a:t>Можно выделять детали структуры, проводить статистическую обработку, рассчитывать локальные </a:t>
            </a:r>
            <a:r>
              <a:rPr lang="ru-RU" sz="2800" dirty="0" err="1"/>
              <a:t>микроконцентрации</a:t>
            </a:r>
            <a:r>
              <a:rPr lang="ru-RU" sz="2800" dirty="0"/>
              <a:t>, определять параметры решеток. </a:t>
            </a:r>
            <a:endParaRPr lang="en-US" sz="2800" dirty="0"/>
          </a:p>
          <a:p>
            <a:pPr algn="just">
              <a:lnSpc>
                <a:spcPct val="110000"/>
              </a:lnSpc>
            </a:pPr>
            <a:r>
              <a:rPr lang="ru-RU" sz="2800" dirty="0"/>
              <a:t>Встроенные в приборы процессоры дают возможность гибко управлять микроскопами.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599AD-3848-45D2-8340-E24C86D13ABF}" type="slidenum">
              <a:rPr lang="ru-RU"/>
              <a:pPr/>
              <a:t>22</a:t>
            </a:fld>
            <a:endParaRPr lang="ru-RU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r>
              <a:rPr lang="ru-RU" b="1" dirty="0">
                <a:solidFill>
                  <a:schemeClr val="hlink"/>
                </a:solidFill>
              </a:rPr>
              <a:t>Зондовая микроскопия</a:t>
            </a:r>
            <a:r>
              <a:rPr lang="ru-RU" dirty="0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3"/>
            <a:ext cx="8472518" cy="514353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Еще один прорыв в микроскопии связан с созданием сканирующих зондов. В 1981 г.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Бинниг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Рорер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сканирующий туннельный микроскоп (СТМ, или ЗТМ), а в 1986 г. они получили Нобелевскую премию. </a:t>
            </a:r>
          </a:p>
        </p:txBody>
      </p:sp>
      <p:pic>
        <p:nvPicPr>
          <p:cNvPr id="6" name="Рисунок 5" descr="atomic_science_3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3286124"/>
            <a:ext cx="4574559" cy="3000372"/>
          </a:xfrm>
          <a:prstGeom prst="rect">
            <a:avLst/>
          </a:prstGeom>
        </p:spPr>
      </p:pic>
      <p:pic>
        <p:nvPicPr>
          <p:cNvPr id="7" name="Рисунок 6" descr="nanotechn_5_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1" y="3143248"/>
            <a:ext cx="4018387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06475-3025-44B8-BD5D-AC6EAE31C7C3}" type="slidenum">
              <a:rPr lang="ru-RU"/>
              <a:pPr/>
              <a:t>23</a:t>
            </a:fld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42918"/>
            <a:ext cx="8229600" cy="5715040"/>
          </a:xfrm>
        </p:spPr>
        <p:txBody>
          <a:bodyPr/>
          <a:lstStyle/>
          <a:p>
            <a:pPr algn="just">
              <a:lnSpc>
                <a:spcPct val="85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деталь таких микроскопов — зонд, который приводится в механический или туннельный контакт с поверхностью. При этом между зондом и образцом устанавливается баланс взаимодействий. Этот баланс может включать силы притяжения и отталкивания (электрические, магнитные,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ван-дер-ваальсовы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процессы обмена туннелирующими электронами, фотонами.</a:t>
            </a:r>
          </a:p>
          <a:p>
            <a:pPr algn="just">
              <a:lnSpc>
                <a:spcPct val="85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установления баланса начинается сканирование. Зонд движется строка за строкой над определенным участком поверхности заданной площади, которая определяется числом строк-сканов, их длиной и расстоянием между строками. </a:t>
            </a:r>
          </a:p>
          <a:p>
            <a:pPr algn="just">
              <a:lnSpc>
                <a:spcPct val="85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Движение осуществляется с помощью </a:t>
            </a:r>
            <a:r>
              <a:rPr lang="ru-RU" sz="2400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пьезоманипулятора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Изменение его размеров под влиянием приложенной разности потенциалов перемещает образец в трех направлениях.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/>
              <a:t>Пустовая</a:t>
            </a:r>
            <a:r>
              <a:rPr lang="ru-RU" dirty="0"/>
              <a:t>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5CBE4-DDB6-4A97-92AE-A0F23E74C6ED}" type="slidenum">
              <a:rPr lang="ru-RU"/>
              <a:pPr/>
              <a:t>24</a:t>
            </a:fld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just">
              <a:lnSpc>
                <a:spcPct val="95000"/>
              </a:lnSpc>
            </a:pPr>
            <a:r>
              <a:rPr lang="ru-RU" sz="2400" dirty="0"/>
              <a:t>Все сканирующие зондовые микроскопы характеризуются наличием некоторого выбранного </a:t>
            </a:r>
            <a:r>
              <a:rPr lang="ru-RU" sz="2400" u="sng" dirty="0">
                <a:solidFill>
                  <a:schemeClr val="hlink"/>
                </a:solidFill>
              </a:rPr>
              <a:t>типа взаимодействия между зондом и образцом</a:t>
            </a:r>
            <a:r>
              <a:rPr lang="ru-RU" sz="2400" dirty="0"/>
              <a:t>, которое используется системой обратной связи для фиксации расстояния зонд-образец</a:t>
            </a:r>
            <a:r>
              <a:rPr lang="ru-RU" sz="2400" i="1" dirty="0"/>
              <a:t> </a:t>
            </a:r>
            <a:r>
              <a:rPr lang="ru-RU" sz="2400" dirty="0"/>
              <a:t>при сканировании. </a:t>
            </a:r>
          </a:p>
          <a:p>
            <a:pPr algn="just">
              <a:lnSpc>
                <a:spcPct val="95000"/>
              </a:lnSpc>
            </a:pPr>
            <a:r>
              <a:rPr lang="ru-RU" sz="2400" dirty="0">
                <a:hlinkClick r:id="rId2" action="ppaction://hlinkfile"/>
              </a:rPr>
              <a:t>Для атомно-силового микроскопа (АСМ) - это силы отталкивания крайних атомов зонда и образца</a:t>
            </a:r>
            <a:r>
              <a:rPr lang="ru-RU" sz="2400" dirty="0"/>
              <a:t>, </a:t>
            </a:r>
          </a:p>
          <a:p>
            <a:pPr algn="just">
              <a:lnSpc>
                <a:spcPct val="95000"/>
              </a:lnSpc>
            </a:pPr>
            <a:r>
              <a:rPr lang="ru-RU" sz="2400" dirty="0"/>
              <a:t> </a:t>
            </a:r>
            <a:r>
              <a:rPr lang="ru-RU" sz="2400" dirty="0">
                <a:hlinkClick r:id="rId3" action="ppaction://hlinkfile"/>
              </a:rPr>
              <a:t>для туннельного микроскопа  (ЗТМ )</a:t>
            </a:r>
            <a:r>
              <a:rPr lang="ru-RU" sz="2400" dirty="0"/>
              <a:t>— экспоненциальный рост величины туннельного тока с уменьшением туннельного зазора, что позволяет достигать с помощью этих приборов </a:t>
            </a:r>
            <a:r>
              <a:rPr lang="ru-RU" sz="2400" dirty="0" err="1"/>
              <a:t>субнанометрового</a:t>
            </a:r>
            <a:r>
              <a:rPr lang="ru-RU" sz="2400" dirty="0"/>
              <a:t> разрешения.</a:t>
            </a:r>
          </a:p>
          <a:p>
            <a:pPr algn="just">
              <a:lnSpc>
                <a:spcPct val="95000"/>
              </a:lnSpc>
            </a:pPr>
            <a:r>
              <a:rPr lang="ru-RU" sz="2400" dirty="0"/>
              <a:t>Сигнал, поступая в компьютер и монитор, дает информацию о поверхности.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notechn_4_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708" y="1357299"/>
            <a:ext cx="8402696" cy="4943586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248D-D2DA-4E9D-9E87-5B7C6B01DF83}" type="slidenum">
              <a:rPr lang="ru-RU"/>
              <a:pPr/>
              <a:t>26</a:t>
            </a:fld>
            <a:endParaRPr lang="ru-RU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355"/>
            <a:ext cx="8229600" cy="1643075"/>
          </a:xfrm>
        </p:spPr>
        <p:txBody>
          <a:bodyPr/>
          <a:lstStyle/>
          <a:p>
            <a:r>
              <a:rPr lang="ru-RU" sz="3600" dirty="0">
                <a:solidFill>
                  <a:schemeClr val="hlink"/>
                </a:solidFill>
              </a:rPr>
              <a:t>Дифракционные методы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b="1" dirty="0" smtClean="0"/>
              <a:t>Рентгенография</a:t>
            </a:r>
          </a:p>
          <a:p>
            <a:pPr algn="ctr">
              <a:lnSpc>
                <a:spcPct val="120000"/>
              </a:lnSpc>
              <a:buNone/>
            </a:pPr>
            <a:r>
              <a:rPr lang="ru-RU" b="1" dirty="0"/>
              <a:t>←</a:t>
            </a:r>
            <a:endParaRPr lang="ru-RU" b="1" dirty="0" smtClean="0"/>
          </a:p>
          <a:p>
            <a:pPr algn="ctr">
              <a:lnSpc>
                <a:spcPct val="120000"/>
              </a:lnSpc>
              <a:buNone/>
            </a:pPr>
            <a:endParaRPr lang="ru-RU" b="1" dirty="0"/>
          </a:p>
          <a:p>
            <a:pPr algn="ctr">
              <a:lnSpc>
                <a:spcPct val="120000"/>
              </a:lnSpc>
              <a:buNone/>
            </a:pPr>
            <a:endParaRPr lang="ru-RU" b="1" dirty="0"/>
          </a:p>
          <a:p>
            <a:pPr algn="ctr">
              <a:lnSpc>
                <a:spcPct val="120000"/>
              </a:lnSpc>
              <a:buNone/>
            </a:pPr>
            <a:r>
              <a:rPr lang="ru-RU" b="1" dirty="0" smtClean="0"/>
              <a:t>Нейтронография</a:t>
            </a:r>
          </a:p>
          <a:p>
            <a:pPr algn="ctr">
              <a:lnSpc>
                <a:spcPct val="120000"/>
              </a:lnSpc>
              <a:buNone/>
            </a:pPr>
            <a:r>
              <a:rPr lang="ru-RU" b="1" dirty="0"/>
              <a:t>→</a:t>
            </a:r>
          </a:p>
        </p:txBody>
      </p:sp>
      <p:pic>
        <p:nvPicPr>
          <p:cNvPr id="6" name="Рисунок 5" descr="image_galle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002862"/>
            <a:ext cx="2714612" cy="4855137"/>
          </a:xfrm>
          <a:prstGeom prst="rect">
            <a:avLst/>
          </a:prstGeom>
        </p:spPr>
      </p:pic>
      <p:pic>
        <p:nvPicPr>
          <p:cNvPr id="7" name="Рисунок 6" descr="dubna-pic-1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4500" y="2214554"/>
            <a:ext cx="3099500" cy="4643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14F2B-3C1D-4968-9BE2-74AA8B9730AB}" type="slidenum">
              <a:rPr lang="ru-RU"/>
              <a:pPr/>
              <a:t>27</a:t>
            </a:fld>
            <a:endParaRPr lang="ru-RU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r>
              <a:rPr lang="ru-RU" sz="3600" b="1" dirty="0">
                <a:solidFill>
                  <a:schemeClr val="hlink"/>
                </a:solidFill>
              </a:rPr>
              <a:t>Рентгенография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Взаимодействие рентгеновских лучей с кристаллами, частицами металлов, молекулами ведет к их рассеиванию. Из начального пучка лучей с длиной волны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~ 0,5-5 Å возникают вторичные лучи с той же длиной волны, направление и интенсивность которых связаны со строением рассеивающего объекта. Интенсивность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дифрагированного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луча зависит также от размеров и формы объекта.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7FD39-B1E0-4139-AFBC-D46D05C91ECA}" type="slidenum">
              <a:rPr lang="ru-RU"/>
              <a:pPr/>
              <a:t>28</a:t>
            </a:fld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just"/>
            <a:r>
              <a:rPr lang="ru-RU" sz="2800" dirty="0"/>
              <a:t>Рентгенография </a:t>
            </a:r>
            <a:r>
              <a:rPr lang="ru-RU" sz="2800" dirty="0" err="1"/>
              <a:t>наноструктурных</a:t>
            </a:r>
            <a:r>
              <a:rPr lang="ru-RU" sz="2800" dirty="0"/>
              <a:t> материалов позволяет по уширению рентгеновских пиков достаточно надежно определить размеры зерен при величинах последних менее 100-150 нм. </a:t>
            </a:r>
          </a:p>
          <a:p>
            <a:pPr algn="just"/>
            <a:r>
              <a:rPr lang="ru-RU" sz="2800" dirty="0"/>
              <a:t>Уменьшение размера зерен и увеличение </a:t>
            </a:r>
            <a:r>
              <a:rPr lang="ru-RU" sz="2800" dirty="0" err="1"/>
              <a:t>микродеформаций</a:t>
            </a:r>
            <a:r>
              <a:rPr lang="ru-RU" sz="2800" dirty="0"/>
              <a:t> приводят к уширению рентгеновских пиков. </a:t>
            </a:r>
          </a:p>
          <a:p>
            <a:pPr algn="just"/>
            <a:r>
              <a:rPr lang="ru-RU" sz="2800" dirty="0"/>
              <a:t>Степень уширения оценивается по полуширине пика или с помощью отношения интегральной интенсивности рентгеновского пика к его высоте (интегральная ширина).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DFFB-1C17-4F2F-AF45-5E1AAE57E077}" type="slidenum">
              <a:rPr lang="ru-RU"/>
              <a:pPr/>
              <a:t>29</a:t>
            </a:fld>
            <a:endParaRPr lang="ru-RU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Дифракционная картина </a:t>
            </a:r>
            <a:r>
              <a:rPr lang="en-US" sz="2400" dirty="0" err="1">
                <a:solidFill>
                  <a:schemeClr val="tx1"/>
                </a:solidFill>
              </a:rPr>
              <a:t>LaMnO</a:t>
            </a:r>
            <a:r>
              <a:rPr lang="ru-RU" sz="2400" baseline="-25000" dirty="0">
                <a:solidFill>
                  <a:schemeClr val="tx1"/>
                </a:solidFill>
              </a:rPr>
              <a:t>3</a:t>
            </a:r>
            <a:r>
              <a:rPr lang="ru-RU" sz="2400" dirty="0">
                <a:solidFill>
                  <a:schemeClr val="tx1"/>
                </a:solidFill>
              </a:rPr>
              <a:t>, полученный 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err="1">
                <a:solidFill>
                  <a:schemeClr val="tx1"/>
                </a:solidFill>
              </a:rPr>
              <a:t>золь-гельной</a:t>
            </a:r>
            <a:r>
              <a:rPr lang="ru-RU" sz="2400" dirty="0">
                <a:solidFill>
                  <a:schemeClr val="tx1"/>
                </a:solidFill>
              </a:rPr>
              <a:t> технологией (сорбция) при Т= 900</a:t>
            </a:r>
            <a:r>
              <a:rPr lang="ru-RU" sz="2400" dirty="0">
                <a:solidFill>
                  <a:schemeClr val="tx1"/>
                </a:solidFill>
                <a:sym typeface="Symbol" pitchFamily="18" charset="2"/>
              </a:rPr>
              <a:t></a:t>
            </a:r>
            <a:r>
              <a:rPr lang="ru-RU" sz="2400" dirty="0">
                <a:solidFill>
                  <a:schemeClr val="tx1"/>
                </a:solidFill>
              </a:rPr>
              <a:t>С.</a:t>
            </a:r>
            <a:r>
              <a:rPr lang="ru-RU" dirty="0"/>
              <a:t> </a:t>
            </a:r>
          </a:p>
        </p:txBody>
      </p:sp>
      <p:pic>
        <p:nvPicPr>
          <p:cNvPr id="4096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2000240"/>
            <a:ext cx="8135937" cy="61023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C78F9-D993-4BCE-9969-D48CD4560826}" type="slidenum">
              <a:rPr lang="ru-RU"/>
              <a:pPr/>
              <a:t>3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495425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hlink"/>
                </a:solidFill>
              </a:rPr>
              <a:t>1. В </a:t>
            </a:r>
            <a:r>
              <a:rPr lang="ru-RU" sz="3200" b="1" u="sng" dirty="0">
                <a:solidFill>
                  <a:schemeClr val="hlink"/>
                </a:solidFill>
              </a:rPr>
              <a:t>газовой фазе</a:t>
            </a:r>
            <a:r>
              <a:rPr lang="ru-RU" sz="3200" b="1" dirty="0">
                <a:solidFill>
                  <a:schemeClr val="hlink"/>
                </a:solidFill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4488"/>
            <a:ext cx="8329642" cy="4411675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ионизация фотонами и электронами с последующим анализом получаемых масс-спектров на квадрупольном или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</a:rPr>
              <a:t>время-пролетном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 масс-спектрометре;</a:t>
            </a:r>
          </a:p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атомное распыление и осуществление селекции по массам нейтральных кластеров;</a:t>
            </a:r>
          </a:p>
          <a:p>
            <a:pPr algn="just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электронная просвечивающая микроскопия на сетках (информация о размере и форме частиц).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5A938-B977-445B-88E5-7C2AEA4841D2}" type="slidenum">
              <a:rPr lang="ru-RU"/>
              <a:pPr/>
              <a:t>30</a:t>
            </a:fld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14355"/>
            <a:ext cx="8229600" cy="5572165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Значения размера зерен-кристаллитов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микроискажений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кристаллической решетки можно рассчитать с помощью известных уравнений </a:t>
            </a:r>
            <a:r>
              <a:rPr lang="ru-RU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Шеррера</a:t>
            </a:r>
            <a:r>
              <a:rPr lang="ru-RU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и Вильсона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 упрощенной формуле: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b="1" baseline="-25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ср 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 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/ ( ∆</a:t>
            </a:r>
            <a:r>
              <a:rPr lang="ru-RU" b="1" baseline="-25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err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 </a:t>
            </a:r>
            <a:r>
              <a:rPr lang="ru-RU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endParaRPr lang="ru-RU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baseline="-25000" dirty="0" err="1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усредненный по объему размер кристаллитов,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∆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полуширина физического профиля рефлекса, </a:t>
            </a:r>
            <a:r>
              <a:rPr lang="ru-RU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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длина волны излучения, </a:t>
            </a:r>
            <a:r>
              <a:rPr lang="ru-RU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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½ угла отражения.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4991F-7F5D-42E4-B161-80B2AF484B41}" type="slidenum">
              <a:rPr lang="ru-RU"/>
              <a:pPr/>
              <a:t>31</a:t>
            </a:fld>
            <a:endParaRPr lang="ru-RU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/>
          <a:lstStyle/>
          <a:p>
            <a:r>
              <a:rPr lang="ru-RU" sz="3200" dirty="0" err="1">
                <a:solidFill>
                  <a:schemeClr val="hlink"/>
                </a:solidFill>
              </a:rPr>
              <a:t>Наночастицы</a:t>
            </a:r>
            <a:r>
              <a:rPr lang="ru-RU" sz="3200" dirty="0">
                <a:solidFill>
                  <a:schemeClr val="hlink"/>
                </a:solidFill>
              </a:rPr>
              <a:t> платины на углеродном носителе, размер – 4,2 нм</a:t>
            </a:r>
          </a:p>
        </p:txBody>
      </p:sp>
      <p:graphicFrame>
        <p:nvGraphicFramePr>
          <p:cNvPr id="43011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50825" y="1989138"/>
          <a:ext cx="8893175" cy="390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иаграмма" r:id="rId3" imgW="8029651" imgH="3314700" progId="Excel.Sheet.8">
                  <p:embed/>
                </p:oleObj>
              </mc:Choice>
              <mc:Fallback>
                <p:oleObj name="Диаграмма" r:id="rId3" imgW="8029651" imgH="33147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989138"/>
                        <a:ext cx="8893175" cy="390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961B4-C2CD-4488-AFF8-BA65E539B8CF}" type="slidenum">
              <a:rPr lang="ru-RU"/>
              <a:pPr/>
              <a:t>32</a:t>
            </a:fld>
            <a:endParaRPr lang="ru-RU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hlink"/>
                </a:solidFill>
              </a:rPr>
              <a:t>Нейтронография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just"/>
            <a:r>
              <a:rPr lang="ru-RU" sz="2400" dirty="0"/>
              <a:t>Нейтрон — частица, подходящая по своим свойствам для анализа различных материалов. </a:t>
            </a:r>
          </a:p>
          <a:p>
            <a:pPr algn="just"/>
            <a:r>
              <a:rPr lang="ru-RU" sz="2400" dirty="0"/>
              <a:t>Ядерные реакторы дают тепловые нейтроны с максимальной энергией 0,06 эВ, которой соответствует волна де Бройля, соизмеримая с величинами межатомных расстояний. На этом и основан метод структурной нейтронографии. </a:t>
            </a:r>
          </a:p>
          <a:p>
            <a:pPr algn="just"/>
            <a:r>
              <a:rPr lang="ru-RU" sz="2400" dirty="0"/>
              <a:t>Соизмеримость энергии тепловых нейтронов с тепловыми колебаниями атомов и групп молекул используют для анализа в нейтронной спектроскопии, а наличие магнитного момента является основой магнитной нейтронографии.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57298"/>
            <a:ext cx="7772400" cy="224315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A26F4"/>
                </a:solidFill>
              </a:rPr>
              <a:t>СПАСИБО </a:t>
            </a:r>
            <a:br>
              <a:rPr lang="ru-RU" b="1" dirty="0">
                <a:solidFill>
                  <a:srgbClr val="0A26F4"/>
                </a:solidFill>
              </a:rPr>
            </a:br>
            <a:r>
              <a:rPr lang="ru-RU" b="1" dirty="0">
                <a:solidFill>
                  <a:srgbClr val="0A26F4"/>
                </a:solidFill>
              </a:rPr>
              <a:t>ЗА ВНИМАНИЕ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656388" cy="2422525"/>
          </a:xfrm>
        </p:spPr>
        <p:txBody>
          <a:bodyPr/>
          <a:lstStyle/>
          <a:p>
            <a:endParaRPr lang="ru-RU"/>
          </a:p>
        </p:txBody>
      </p:sp>
      <p:pic>
        <p:nvPicPr>
          <p:cNvPr id="12292" name="Picture 4" descr="Колокольч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3860800"/>
            <a:ext cx="3024187" cy="218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F7A0A-01A8-432E-98D4-D3A08D636ED2}" type="slidenum">
              <a:rPr lang="ru-RU"/>
              <a:pPr/>
              <a:t>4</a:t>
            </a:fld>
            <a:endParaRPr lang="ru-RU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hlink"/>
                </a:solidFill>
              </a:rPr>
              <a:t>3. </a:t>
            </a:r>
            <a:r>
              <a:rPr lang="ru-RU" sz="3200" u="sng" dirty="0" smtClean="0">
                <a:solidFill>
                  <a:schemeClr val="hlink"/>
                </a:solidFill>
              </a:rPr>
              <a:t>На </a:t>
            </a:r>
            <a:r>
              <a:rPr lang="ru-RU" sz="3200" u="sng" dirty="0">
                <a:solidFill>
                  <a:schemeClr val="hlink"/>
                </a:solidFill>
              </a:rPr>
              <a:t>поверхности</a:t>
            </a:r>
            <a:r>
              <a:rPr lang="ru-RU" sz="3200" dirty="0">
                <a:solidFill>
                  <a:schemeClr val="hlink"/>
                </a:solidFill>
              </a:rPr>
              <a:t>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57298"/>
            <a:ext cx="8713788" cy="476886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просвечивающая и сканирующая электронная микроскопия (информация о размере/форме частиц, их распределении и топологии);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дифракция электронов (информация о размере, фазе — твердая/жидкая, о структуре и длине связи);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сканирующая туннельная микроскопия (определение размера, формы частицы и внутренней структуры);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адсорбция газов (информация о площади поверхности);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фотоэлектронная спектроскопия (определение электронной структуры);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электропроводность (информация о зоне проводимости,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перколяции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, топологии).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82F92-DFE4-41B7-8D21-2B7E528BB015}" type="slidenum">
              <a:rPr lang="ru-RU"/>
              <a:pPr/>
              <a:t>5</a:t>
            </a:fld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hlink"/>
                </a:solidFill>
              </a:rPr>
              <a:t>3. </a:t>
            </a:r>
            <a:r>
              <a:rPr lang="ru-RU" sz="3200" u="sng" dirty="0" smtClean="0">
                <a:solidFill>
                  <a:schemeClr val="hlink"/>
                </a:solidFill>
              </a:rPr>
              <a:t>В </a:t>
            </a:r>
            <a:r>
              <a:rPr lang="ru-RU" sz="3200" u="sng" dirty="0">
                <a:solidFill>
                  <a:schemeClr val="hlink"/>
                </a:solidFill>
              </a:rPr>
              <a:t>объеме или </a:t>
            </a:r>
            <a:r>
              <a:rPr lang="ru-RU" sz="3200" u="sng" dirty="0" smtClean="0">
                <a:solidFill>
                  <a:schemeClr val="hlink"/>
                </a:solidFill>
              </a:rPr>
              <a:t>матрице:</a:t>
            </a:r>
            <a:endParaRPr lang="ru-RU" sz="3200" u="sng" dirty="0">
              <a:solidFill>
                <a:schemeClr val="hlink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Просвечивающая и сканирующая электронная микроскопия, 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Электропроводность,  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Дифракция.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37EA0-ED8E-4C02-BCC0-534ABC17CAF4}" type="slidenum">
              <a:rPr lang="ru-RU"/>
              <a:pPr/>
              <a:t>6</a:t>
            </a:fld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hlink"/>
                </a:solidFill>
              </a:rPr>
              <a:t>Основные методы изучения </a:t>
            </a:r>
            <a:br>
              <a:rPr lang="ru-RU" sz="3200" dirty="0">
                <a:solidFill>
                  <a:schemeClr val="hlink"/>
                </a:solidFill>
              </a:rPr>
            </a:br>
            <a:r>
              <a:rPr lang="ru-RU" sz="3200" u="sng" dirty="0">
                <a:solidFill>
                  <a:schemeClr val="hlink"/>
                </a:solidFill>
              </a:rPr>
              <a:t>структуры</a:t>
            </a:r>
            <a:r>
              <a:rPr lang="ru-RU" sz="3200" dirty="0">
                <a:solidFill>
                  <a:schemeClr val="hlink"/>
                </a:solidFill>
              </a:rPr>
              <a:t> </a:t>
            </a:r>
            <a:r>
              <a:rPr lang="ru-RU" sz="3200" dirty="0" err="1">
                <a:solidFill>
                  <a:schemeClr val="hlink"/>
                </a:solidFill>
              </a:rPr>
              <a:t>наноматериалов</a:t>
            </a:r>
            <a:r>
              <a:rPr lang="ru-RU" sz="4000" dirty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428736"/>
            <a:ext cx="8643998" cy="502445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ПЭМ и РСА </a:t>
            </a:r>
          </a:p>
          <a:p>
            <a:pPr algn="just">
              <a:lnSpc>
                <a:spcPct val="80000"/>
              </a:lnSpc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спектры комбинационного рассеяния (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рамановская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спектроскопия) (например, для определения диаметра графитовых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нанотрубок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>
              <a:lnSpc>
                <a:spcPct val="80000"/>
              </a:lnSpc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месс-бауэровская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спектроскопия (для измерения, например, размера кластеров железа по интенсивности линий спектра),</a:t>
            </a:r>
          </a:p>
          <a:p>
            <a:pPr algn="just">
              <a:lnSpc>
                <a:spcPct val="80000"/>
              </a:lnSpc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измерение объема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сорбированных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газов (для определения эффективных диаметров открытых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нанопор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наночастиц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algn="just">
              <a:lnSpc>
                <a:spcPct val="80000"/>
              </a:lnSpc>
            </a:pP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рентгеновская абсорбционная спектроскопия (для расчета координационных чисел из экспериментальных кривых радиального распределения атомов), </a:t>
            </a:r>
          </a:p>
          <a:p>
            <a:pPr algn="just">
              <a:lnSpc>
                <a:spcPct val="80000"/>
              </a:lnSpc>
            </a:pP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малоугловое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рассеяние рентгеновских лучей и нейтронов (для оценки распределения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наночастиц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нанопор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размерам) </a:t>
            </a:r>
          </a:p>
        </p:txBody>
      </p:sp>
      <p:pic>
        <p:nvPicPr>
          <p:cNvPr id="7" name="Рисунок 6" descr="2-cristal-photoniq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96478" y="5214950"/>
            <a:ext cx="2057026" cy="1643050"/>
          </a:xfrm>
          <a:prstGeom prst="rect">
            <a:avLst/>
          </a:prstGeom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204280"/>
            <a:ext cx="2214546" cy="1653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/>
              <a:t>Пустовая</a:t>
            </a:r>
            <a:r>
              <a:rPr lang="ru-RU" dirty="0"/>
              <a:t>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2C5-F8EB-406F-9E27-E34EB2F98DEE}" type="slidenum">
              <a:rPr lang="ru-RU"/>
              <a:pPr/>
              <a:t>7</a:t>
            </a:fld>
            <a:endParaRPr lang="ru-RU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6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>
                <a:solidFill>
                  <a:schemeClr val="hlink"/>
                </a:solidFill>
              </a:rPr>
              <a:t>Электронная микроскопия</a:t>
            </a:r>
            <a:r>
              <a:rPr lang="en-US" sz="3600">
                <a:solidFill>
                  <a:schemeClr val="hlink"/>
                </a:solidFill>
              </a:rPr>
              <a:t/>
            </a:r>
            <a:br>
              <a:rPr lang="en-US" sz="3600">
                <a:solidFill>
                  <a:schemeClr val="hlink"/>
                </a:solidFill>
              </a:rPr>
            </a:br>
            <a:r>
              <a:rPr lang="ru-RU" sz="2200">
                <a:solidFill>
                  <a:schemeClr val="tx1"/>
                </a:solidFill>
              </a:rPr>
              <a:t>(основной метод определения размера частиц и  зерен</a:t>
            </a:r>
            <a:r>
              <a:rPr lang="ru-RU" sz="2200"/>
              <a:t>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12875"/>
            <a:ext cx="8501122" cy="47132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луча из пучка ускоренных электронов получают изображения прямого разрешения или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темнопольные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изображения с компьютерной обработкой результатов измерений для массивов, содержащих обычно не менее 1000 — 2000 кристаллитов. </a:t>
            </a:r>
          </a:p>
        </p:txBody>
      </p:sp>
      <p:pic>
        <p:nvPicPr>
          <p:cNvPr id="8" name="Рисунок 7" descr="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81400"/>
            <a:ext cx="4191000" cy="3276600"/>
          </a:xfrm>
          <a:prstGeom prst="rect">
            <a:avLst/>
          </a:prstGeom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389120" cy="3342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anning-elecron-microscope-illus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14356"/>
            <a:ext cx="5006213" cy="5006213"/>
          </a:xfrm>
        </p:spPr>
      </p:pic>
      <p:pic>
        <p:nvPicPr>
          <p:cNvPr id="5" name="Рисунок 4" descr="399px-Microscope-IMG_0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85728"/>
            <a:ext cx="3990511" cy="60007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Пустовая Л.Е.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24372-330B-4259-B00B-BE66C4A9C0C8}" type="slidenum">
              <a:rPr lang="ru-RU"/>
              <a:pPr/>
              <a:t>9</a:t>
            </a:fld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/>
          <a:lstStyle/>
          <a:p>
            <a:r>
              <a:rPr lang="ru-RU" sz="3200">
                <a:solidFill>
                  <a:schemeClr val="hlink"/>
                </a:solidFill>
              </a:rPr>
              <a:t>Определяют следующие параметры: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785225" cy="5591197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средний диаметр этих объектов по их числу </a:t>
            </a:r>
            <a:r>
              <a:rPr lang="en-US" sz="2400" i="1" dirty="0" err="1"/>
              <a:t>L</a:t>
            </a:r>
            <a:r>
              <a:rPr lang="en-US" sz="2400" i="1" baseline="-25000" dirty="0" err="1"/>
              <a:t>n</a:t>
            </a:r>
            <a:r>
              <a:rPr lang="ru-RU" sz="2400" i="1" dirty="0"/>
              <a:t> :               </a:t>
            </a:r>
            <a:endParaRPr lang="ru-RU" sz="2400" i="1" dirty="0" smtClean="0"/>
          </a:p>
          <a:p>
            <a:pPr algn="ctr"/>
            <a:r>
              <a:rPr lang="ru-RU" sz="2400" i="1" dirty="0" smtClean="0"/>
              <a:t> </a:t>
            </a:r>
            <a:r>
              <a:rPr lang="en-US" sz="2800" i="1" dirty="0" err="1">
                <a:solidFill>
                  <a:schemeClr val="hlink"/>
                </a:solidFill>
              </a:rPr>
              <a:t>L</a:t>
            </a:r>
            <a:r>
              <a:rPr lang="en-US" sz="2800" i="1" baseline="-25000" dirty="0" err="1">
                <a:solidFill>
                  <a:schemeClr val="hlink"/>
                </a:solidFill>
              </a:rPr>
              <a:t>n</a:t>
            </a:r>
            <a:r>
              <a:rPr lang="ru-RU" sz="2800" i="1" dirty="0">
                <a:solidFill>
                  <a:schemeClr val="hlink"/>
                </a:solidFill>
              </a:rPr>
              <a:t> =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i="1" dirty="0" smtClean="0">
                <a:solidFill>
                  <a:schemeClr val="hlink"/>
                </a:solidFill>
              </a:rPr>
              <a:t> </a:t>
            </a:r>
            <a:r>
              <a:rPr lang="ru-RU" sz="2800" i="1" dirty="0">
                <a:solidFill>
                  <a:schemeClr val="hlink"/>
                </a:solidFill>
              </a:rPr>
              <a:t>(</a:t>
            </a: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i="1" baseline="-25000" dirty="0">
                <a:solidFill>
                  <a:schemeClr val="hlink"/>
                </a:solidFill>
              </a:rPr>
              <a:t>i</a:t>
            </a:r>
            <a:r>
              <a:rPr lang="ru-RU" sz="2800" i="1" baseline="-25000" dirty="0">
                <a:solidFill>
                  <a:schemeClr val="hlink"/>
                </a:solidFill>
              </a:rPr>
              <a:t> 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dirty="0">
                <a:solidFill>
                  <a:schemeClr val="hlink"/>
                </a:solidFill>
              </a:rPr>
              <a:t>) /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en-US" sz="2800" i="1" dirty="0" smtClean="0">
                <a:solidFill>
                  <a:schemeClr val="hlink"/>
                </a:solidFill>
              </a:rPr>
              <a:t> 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baseline="-25000" dirty="0"/>
              <a:t> </a:t>
            </a:r>
            <a:r>
              <a:rPr lang="ru-RU" sz="2800" i="1" dirty="0"/>
              <a:t>;</a:t>
            </a:r>
            <a:endParaRPr lang="ru-RU" sz="2400" i="1" dirty="0"/>
          </a:p>
          <a:p>
            <a:r>
              <a:rPr lang="ru-RU" sz="2400" dirty="0"/>
              <a:t>средний линейный диаметр </a:t>
            </a:r>
            <a:r>
              <a:rPr lang="en-US" sz="2400" i="1" dirty="0" err="1"/>
              <a:t>L</a:t>
            </a:r>
            <a:r>
              <a:rPr lang="en-US" sz="2400" i="1" baseline="-25000" dirty="0" err="1"/>
              <a:t>l</a:t>
            </a:r>
            <a:r>
              <a:rPr lang="en-US" sz="2400" i="1" dirty="0"/>
              <a:t> </a:t>
            </a:r>
            <a:r>
              <a:rPr lang="ru-RU" sz="2400" i="1" dirty="0"/>
              <a:t>: </a:t>
            </a:r>
          </a:p>
          <a:p>
            <a:pPr algn="ctr">
              <a:buFont typeface="Wingdings" pitchFamily="2" charset="2"/>
              <a:buNone/>
            </a:pPr>
            <a:r>
              <a:rPr lang="en-US" sz="2800" i="1" dirty="0" err="1">
                <a:solidFill>
                  <a:schemeClr val="hlink"/>
                </a:solidFill>
              </a:rPr>
              <a:t>L</a:t>
            </a:r>
            <a:r>
              <a:rPr lang="en-US" sz="2800" i="1" baseline="-25000" dirty="0" err="1">
                <a:solidFill>
                  <a:schemeClr val="hlink"/>
                </a:solidFill>
              </a:rPr>
              <a:t>l</a:t>
            </a:r>
            <a:r>
              <a:rPr lang="ru-RU" sz="2800" i="1" dirty="0">
                <a:solidFill>
                  <a:schemeClr val="hlink"/>
                </a:solidFill>
              </a:rPr>
              <a:t> =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i="1" dirty="0" smtClean="0">
                <a:solidFill>
                  <a:schemeClr val="hlink"/>
                </a:solidFill>
              </a:rPr>
              <a:t> </a:t>
            </a:r>
            <a:r>
              <a:rPr lang="ru-RU" sz="2800" i="1" dirty="0">
                <a:solidFill>
                  <a:schemeClr val="hlink"/>
                </a:solidFill>
              </a:rPr>
              <a:t>(</a:t>
            </a: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i="1" baseline="-25000" dirty="0">
                <a:solidFill>
                  <a:schemeClr val="hlink"/>
                </a:solidFill>
              </a:rPr>
              <a:t>i</a:t>
            </a:r>
            <a:r>
              <a:rPr lang="ru-RU" sz="2800" i="1" baseline="30000" dirty="0">
                <a:solidFill>
                  <a:schemeClr val="hlink"/>
                </a:solidFill>
              </a:rPr>
              <a:t>2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dirty="0">
                <a:solidFill>
                  <a:schemeClr val="hlink"/>
                </a:solidFill>
              </a:rPr>
              <a:t>) /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i="1" dirty="0" smtClean="0">
                <a:solidFill>
                  <a:schemeClr val="hlink"/>
                </a:solidFill>
              </a:rPr>
              <a:t> </a:t>
            </a:r>
            <a:r>
              <a:rPr lang="ru-RU" sz="2800" i="1" dirty="0">
                <a:solidFill>
                  <a:schemeClr val="hlink"/>
                </a:solidFill>
              </a:rPr>
              <a:t>(</a:t>
            </a: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i="1" baseline="-25000" dirty="0">
                <a:solidFill>
                  <a:schemeClr val="hlink"/>
                </a:solidFill>
              </a:rPr>
              <a:t>i</a:t>
            </a:r>
            <a:r>
              <a:rPr lang="en-US" sz="2800" i="1" dirty="0">
                <a:solidFill>
                  <a:schemeClr val="hlink"/>
                </a:solidFill>
              </a:rPr>
              <a:t> 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dirty="0">
                <a:solidFill>
                  <a:schemeClr val="hlink"/>
                </a:solidFill>
              </a:rPr>
              <a:t>)</a:t>
            </a:r>
            <a:r>
              <a:rPr lang="ru-RU" sz="2800" i="1" dirty="0"/>
              <a:t>,</a:t>
            </a:r>
            <a:endParaRPr lang="ru-RU" sz="2400" i="1" dirty="0"/>
          </a:p>
          <a:p>
            <a:r>
              <a:rPr lang="ru-RU" sz="2400" dirty="0"/>
              <a:t>средний диаметр по поверхности (или диаметр эквивалентной окружности) </a:t>
            </a:r>
            <a:r>
              <a:rPr lang="en-US" sz="2400" i="1" dirty="0"/>
              <a:t>L</a:t>
            </a:r>
            <a:r>
              <a:rPr lang="en-US" sz="2400" i="1" baseline="-25000" dirty="0"/>
              <a:t>s</a:t>
            </a:r>
            <a:r>
              <a:rPr lang="en-US" sz="2400" i="1" dirty="0"/>
              <a:t> </a:t>
            </a:r>
            <a:r>
              <a:rPr lang="ru-RU" sz="2400" i="1" dirty="0"/>
              <a:t>:</a:t>
            </a:r>
          </a:p>
          <a:p>
            <a:pPr algn="ctr">
              <a:buFont typeface="Wingdings" pitchFamily="2" charset="2"/>
              <a:buNone/>
            </a:pP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baseline="-25000" dirty="0">
                <a:solidFill>
                  <a:schemeClr val="hlink"/>
                </a:solidFill>
              </a:rPr>
              <a:t>s</a:t>
            </a:r>
            <a:r>
              <a:rPr lang="ru-RU" sz="2800" i="1" dirty="0">
                <a:solidFill>
                  <a:schemeClr val="hlink"/>
                </a:solidFill>
              </a:rPr>
              <a:t> =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i="1" dirty="0" smtClean="0">
                <a:solidFill>
                  <a:schemeClr val="hlink"/>
                </a:solidFill>
              </a:rPr>
              <a:t> </a:t>
            </a:r>
            <a:r>
              <a:rPr lang="ru-RU" sz="2800" i="1" dirty="0">
                <a:solidFill>
                  <a:schemeClr val="hlink"/>
                </a:solidFill>
              </a:rPr>
              <a:t>(</a:t>
            </a: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i="1" baseline="-25000" dirty="0">
                <a:solidFill>
                  <a:schemeClr val="hlink"/>
                </a:solidFill>
              </a:rPr>
              <a:t>i</a:t>
            </a:r>
            <a:r>
              <a:rPr lang="ru-RU" sz="2800" i="1" baseline="30000" dirty="0">
                <a:solidFill>
                  <a:schemeClr val="hlink"/>
                </a:solidFill>
              </a:rPr>
              <a:t>3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dirty="0">
                <a:solidFill>
                  <a:schemeClr val="hlink"/>
                </a:solidFill>
              </a:rPr>
              <a:t>) /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i="1" dirty="0" smtClean="0">
                <a:solidFill>
                  <a:schemeClr val="hlink"/>
                </a:solidFill>
              </a:rPr>
              <a:t> </a:t>
            </a:r>
            <a:r>
              <a:rPr lang="ru-RU" sz="2800" i="1" dirty="0">
                <a:solidFill>
                  <a:schemeClr val="hlink"/>
                </a:solidFill>
              </a:rPr>
              <a:t>(</a:t>
            </a:r>
            <a:r>
              <a:rPr lang="en-US" sz="2800" i="1" dirty="0">
                <a:solidFill>
                  <a:schemeClr val="hlink"/>
                </a:solidFill>
              </a:rPr>
              <a:t>L</a:t>
            </a:r>
            <a:r>
              <a:rPr lang="en-US" sz="2800" i="1" baseline="-25000" dirty="0">
                <a:solidFill>
                  <a:schemeClr val="hlink"/>
                </a:solidFill>
              </a:rPr>
              <a:t>i</a:t>
            </a:r>
            <a:r>
              <a:rPr lang="ru-RU" sz="2800" i="1" baseline="30000" dirty="0">
                <a:solidFill>
                  <a:schemeClr val="hlink"/>
                </a:solidFill>
              </a:rPr>
              <a:t>2</a:t>
            </a:r>
            <a:r>
              <a:rPr lang="ru-RU" sz="2800" i="1" dirty="0">
                <a:solidFill>
                  <a:schemeClr val="hlink"/>
                </a:solidFill>
              </a:rPr>
              <a:t> </a:t>
            </a:r>
            <a:r>
              <a:rPr lang="en-US" sz="2800" i="1" dirty="0" err="1">
                <a:solidFill>
                  <a:schemeClr val="hlink"/>
                </a:solidFill>
              </a:rPr>
              <a:t>n</a:t>
            </a:r>
            <a:r>
              <a:rPr lang="en-US" sz="2800" i="1" baseline="-25000" dirty="0" err="1">
                <a:solidFill>
                  <a:schemeClr val="hlink"/>
                </a:solidFill>
              </a:rPr>
              <a:t>i</a:t>
            </a:r>
            <a:r>
              <a:rPr lang="ru-RU" sz="2800" i="1" dirty="0">
                <a:solidFill>
                  <a:schemeClr val="hlink"/>
                </a:solidFill>
              </a:rPr>
              <a:t>),</a:t>
            </a:r>
            <a:r>
              <a:rPr lang="ru-RU" sz="2800" dirty="0"/>
              <a:t> </a:t>
            </a:r>
            <a:endParaRPr lang="ru-RU" sz="2400" i="1" dirty="0"/>
          </a:p>
          <a:p>
            <a:r>
              <a:rPr lang="ru-RU" sz="2400" dirty="0"/>
              <a:t>средний диаметр по объему (или диаметр эквивалентной сферы) </a:t>
            </a:r>
            <a:r>
              <a:rPr lang="en-US" sz="2400" i="1" dirty="0" err="1"/>
              <a:t>L</a:t>
            </a:r>
            <a:r>
              <a:rPr lang="en-US" sz="2400" i="1" baseline="-25000" dirty="0" err="1"/>
              <a:t>v</a:t>
            </a:r>
            <a:r>
              <a:rPr lang="ru-RU" sz="2400" dirty="0"/>
              <a:t> :</a:t>
            </a:r>
          </a:p>
          <a:p>
            <a:pPr algn="ctr">
              <a:buFont typeface="Wingdings" pitchFamily="2" charset="2"/>
              <a:buNone/>
            </a:pPr>
            <a:r>
              <a:rPr lang="en-US" sz="2800" dirty="0" err="1">
                <a:solidFill>
                  <a:schemeClr val="hlink"/>
                </a:solidFill>
              </a:rPr>
              <a:t>L</a:t>
            </a:r>
            <a:r>
              <a:rPr lang="en-US" sz="2800" baseline="-25000" dirty="0" err="1">
                <a:solidFill>
                  <a:schemeClr val="hlink"/>
                </a:solidFill>
              </a:rPr>
              <a:t>v</a:t>
            </a:r>
            <a:r>
              <a:rPr lang="ru-RU" sz="2800" dirty="0">
                <a:solidFill>
                  <a:schemeClr val="hlink"/>
                </a:solidFill>
              </a:rPr>
              <a:t> =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dirty="0" smtClean="0">
                <a:solidFill>
                  <a:schemeClr val="hlink"/>
                </a:solidFill>
              </a:rPr>
              <a:t> </a:t>
            </a:r>
            <a:r>
              <a:rPr lang="ru-RU" sz="2800" dirty="0">
                <a:solidFill>
                  <a:schemeClr val="hlink"/>
                </a:solidFill>
              </a:rPr>
              <a:t>(</a:t>
            </a:r>
            <a:r>
              <a:rPr lang="en-US" sz="2800" dirty="0">
                <a:solidFill>
                  <a:schemeClr val="hlink"/>
                </a:solidFill>
              </a:rPr>
              <a:t>L</a:t>
            </a:r>
            <a:r>
              <a:rPr lang="en-US" sz="2800" baseline="-25000" dirty="0">
                <a:solidFill>
                  <a:schemeClr val="hlink"/>
                </a:solidFill>
              </a:rPr>
              <a:t>i</a:t>
            </a:r>
            <a:r>
              <a:rPr lang="ru-RU" sz="2800" baseline="30000" dirty="0">
                <a:solidFill>
                  <a:schemeClr val="hlink"/>
                </a:solidFill>
              </a:rPr>
              <a:t>4</a:t>
            </a:r>
            <a:r>
              <a:rPr lang="en-US" sz="2800" dirty="0" err="1">
                <a:solidFill>
                  <a:schemeClr val="hlink"/>
                </a:solidFill>
              </a:rPr>
              <a:t>n</a:t>
            </a:r>
            <a:r>
              <a:rPr lang="en-US" sz="2800" baseline="-25000" dirty="0" err="1">
                <a:solidFill>
                  <a:schemeClr val="hlink"/>
                </a:solidFill>
              </a:rPr>
              <a:t>i</a:t>
            </a:r>
            <a:r>
              <a:rPr lang="ru-RU" sz="2800" dirty="0">
                <a:solidFill>
                  <a:schemeClr val="hlink"/>
                </a:solidFill>
              </a:rPr>
              <a:t>) / </a:t>
            </a:r>
            <a:r>
              <a:rPr lang="en-US" sz="2800" i="1" dirty="0" smtClean="0">
                <a:solidFill>
                  <a:schemeClr val="hlink"/>
                </a:solidFill>
                <a:sym typeface="Symbol"/>
              </a:rPr>
              <a:t></a:t>
            </a:r>
            <a:r>
              <a:rPr lang="ru-RU" sz="2800" dirty="0" smtClean="0">
                <a:solidFill>
                  <a:schemeClr val="hlink"/>
                </a:solidFill>
              </a:rPr>
              <a:t> </a:t>
            </a:r>
            <a:r>
              <a:rPr lang="ru-RU" sz="2800" dirty="0">
                <a:solidFill>
                  <a:schemeClr val="hlink"/>
                </a:solidFill>
              </a:rPr>
              <a:t>(</a:t>
            </a:r>
            <a:r>
              <a:rPr lang="en-US" sz="2800" dirty="0">
                <a:solidFill>
                  <a:schemeClr val="hlink"/>
                </a:solidFill>
              </a:rPr>
              <a:t>L</a:t>
            </a:r>
            <a:r>
              <a:rPr lang="en-US" sz="2800" baseline="-25000" dirty="0">
                <a:solidFill>
                  <a:schemeClr val="hlink"/>
                </a:solidFill>
              </a:rPr>
              <a:t>i</a:t>
            </a:r>
            <a:r>
              <a:rPr lang="ru-RU" sz="2800" baseline="30000" dirty="0">
                <a:solidFill>
                  <a:schemeClr val="hlink"/>
                </a:solidFill>
              </a:rPr>
              <a:t>3</a:t>
            </a:r>
            <a:r>
              <a:rPr lang="ru-RU" sz="2800" dirty="0">
                <a:solidFill>
                  <a:schemeClr val="hlink"/>
                </a:solidFill>
              </a:rPr>
              <a:t> </a:t>
            </a:r>
            <a:r>
              <a:rPr lang="en-US" sz="2800" dirty="0" err="1">
                <a:solidFill>
                  <a:schemeClr val="hlink"/>
                </a:solidFill>
              </a:rPr>
              <a:t>n</a:t>
            </a:r>
            <a:r>
              <a:rPr lang="en-US" sz="2800" baseline="-25000" dirty="0" err="1">
                <a:solidFill>
                  <a:schemeClr val="hlink"/>
                </a:solidFill>
              </a:rPr>
              <a:t>i</a:t>
            </a:r>
            <a:r>
              <a:rPr lang="ru-RU" sz="2800" dirty="0" smtClean="0">
                <a:solidFill>
                  <a:schemeClr val="hlink"/>
                </a:solidFill>
              </a:rPr>
              <a:t>),</a:t>
            </a:r>
            <a:endParaRPr lang="ru-RU" sz="2800" dirty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400" dirty="0"/>
              <a:t>P.S.</a:t>
            </a:r>
            <a:r>
              <a:rPr lang="ru-RU" sz="2400" dirty="0"/>
              <a:t>: </a:t>
            </a:r>
            <a:r>
              <a:rPr lang="en-US" sz="2400" dirty="0"/>
              <a:t>n</a:t>
            </a:r>
            <a:r>
              <a:rPr lang="ru-RU" sz="2400" i="1" dirty="0"/>
              <a:t> </a:t>
            </a:r>
            <a:r>
              <a:rPr lang="ru-RU" sz="2400" dirty="0"/>
              <a:t>— число зерен или других объектов </a:t>
            </a:r>
            <a:r>
              <a:rPr lang="en-US" sz="2400" dirty="0" err="1"/>
              <a:t>i</a:t>
            </a:r>
            <a:r>
              <a:rPr lang="ru-RU" sz="2400" dirty="0"/>
              <a:t>-го размерного класса </a:t>
            </a:r>
            <a:r>
              <a:rPr lang="ru-RU" sz="2400" u="sng" dirty="0"/>
              <a:t>сферической</a:t>
            </a:r>
            <a:r>
              <a:rPr lang="ru-RU" sz="2400" dirty="0"/>
              <a:t> формы.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1510</Words>
  <Application>Microsoft Office PowerPoint</Application>
  <PresentationFormat>Экран (4:3)</PresentationFormat>
  <Paragraphs>172</Paragraphs>
  <Slides>33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1" baseType="lpstr">
      <vt:lpstr>Arial</vt:lpstr>
      <vt:lpstr>Calibri</vt:lpstr>
      <vt:lpstr>Symbol</vt:lpstr>
      <vt:lpstr>Times New Roman</vt:lpstr>
      <vt:lpstr>Wingdings</vt:lpstr>
      <vt:lpstr>Тема Office</vt:lpstr>
      <vt:lpstr>Формула</vt:lpstr>
      <vt:lpstr>Диаграмма</vt:lpstr>
      <vt:lpstr>Семинар</vt:lpstr>
      <vt:lpstr>Основные методы определения размера и некоторых  свойств частиц</vt:lpstr>
      <vt:lpstr>1. В газовой фазе:</vt:lpstr>
      <vt:lpstr>3. На поверхности:</vt:lpstr>
      <vt:lpstr>3. В объеме или матрице:</vt:lpstr>
      <vt:lpstr>Основные методы изучения  структуры наноматериалов </vt:lpstr>
      <vt:lpstr>Электронная микроскопия (основной метод определения размера частиц и  зерен)</vt:lpstr>
      <vt:lpstr>Презентация PowerPoint</vt:lpstr>
      <vt:lpstr>Определяют следующие параметры:</vt:lpstr>
      <vt:lpstr>Презентация PowerPoint</vt:lpstr>
      <vt:lpstr>Презентация PowerPoint</vt:lpstr>
      <vt:lpstr>Презентация PowerPoint</vt:lpstr>
      <vt:lpstr>Презентация PowerPoint</vt:lpstr>
      <vt:lpstr>Таким образом, для получения достоверной информации о размерах кристаллитов и их распределения необходимо использовать  как минимум два независимых метода.</vt:lpstr>
      <vt:lpstr>Презентация PowerPoint</vt:lpstr>
      <vt:lpstr>Просвечивающая электронная микроскопия </vt:lpstr>
      <vt:lpstr>Презентация PowerPoint</vt:lpstr>
      <vt:lpstr>Сканирующая электронная микроскопия </vt:lpstr>
      <vt:lpstr>Схематическое изображение  процесса сканирования </vt:lpstr>
      <vt:lpstr>Презентация PowerPoint</vt:lpstr>
      <vt:lpstr>Презентация PowerPoint</vt:lpstr>
      <vt:lpstr>Зондовая микроскопия </vt:lpstr>
      <vt:lpstr>Презентация PowerPoint</vt:lpstr>
      <vt:lpstr>Презентация PowerPoint</vt:lpstr>
      <vt:lpstr>Презентация PowerPoint</vt:lpstr>
      <vt:lpstr>Дифракционные методы</vt:lpstr>
      <vt:lpstr>Рентгенография</vt:lpstr>
      <vt:lpstr>Презентация PowerPoint</vt:lpstr>
      <vt:lpstr>Дифракционная картина LaMnO3, полученный  золь-гельной технологией (сорбция) при Т= 900С. </vt:lpstr>
      <vt:lpstr>Презентация PowerPoint</vt:lpstr>
      <vt:lpstr>Наночастицы платины на углеродном носителе, размер – 4,2 нм</vt:lpstr>
      <vt:lpstr>Нейтронография</vt:lpstr>
      <vt:lpstr>СПАСИБО  ЗА ВНИМАНИЕ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№ 5</dc:title>
  <dc:creator>Lora_2</dc:creator>
  <cp:lastModifiedBy>Larisa</cp:lastModifiedBy>
  <cp:revision>10</cp:revision>
  <dcterms:created xsi:type="dcterms:W3CDTF">2014-10-17T13:56:19Z</dcterms:created>
  <dcterms:modified xsi:type="dcterms:W3CDTF">2020-03-31T15:40:33Z</dcterms:modified>
</cp:coreProperties>
</file>