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2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84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0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20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60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3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86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274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0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0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83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3AB2C-D968-47DE-9343-AEABD74CAEAA}" type="datetimeFigureOut">
              <a:rPr lang="ru-RU" smtClean="0"/>
              <a:t>11.10.2016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F8448-7834-46D5-AB8A-EEC711305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735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880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882" y="365125"/>
            <a:ext cx="11384924" cy="1360644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Биотоплива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второго поколения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 из растительных и бытовых отходов (непищевые остатки культивируемых растений, травы и древесина).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7882" y="1825625"/>
            <a:ext cx="10915918" cy="435133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Его получение гораздо менее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затратно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чем у культур первого поколения. Такое сырье содержит целлюлозу и лигнин. Его можно прямо сжигать (как это традиционно делали с дровами), газифицировать (получая горючие газы), осуществлять пиролиз.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Основные недостатки второго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поколения сырья — занимаемые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земельные ресурсы и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относительно невысокая отдача с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единицы площади.</a:t>
            </a:r>
          </a:p>
          <a:p>
            <a:pPr>
              <a:lnSpc>
                <a:spcPct val="150000"/>
              </a:lnSpc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83515833_udobreniyaizpishhevyxibytovyxotxod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5321" y="3296587"/>
            <a:ext cx="3876679" cy="366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371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357167"/>
            <a:ext cx="8472518" cy="5768997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Третье поколение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сырья — водоросли.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требуют земельных ресурсов, могут иметь большую концентрацию биомассы и высокую скорость воспроизводства.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5538" y="2143117"/>
            <a:ext cx="7358114" cy="454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62183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1158" y="294780"/>
            <a:ext cx="8429684" cy="6563220"/>
          </a:xfrm>
        </p:spPr>
      </p:pic>
    </p:spTree>
    <p:extLst>
      <p:ext uri="{BB962C8B-B14F-4D97-AF65-F5344CB8AC3E}">
        <p14:creationId xmlns:p14="http://schemas.microsoft.com/office/powerpoint/2010/main" val="2792950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C788E"/>
                </a:solidFill>
              </a:rPr>
              <a:t>Виды </a:t>
            </a:r>
            <a:r>
              <a:rPr lang="ru-RU" b="1" dirty="0" err="1" smtClean="0">
                <a:solidFill>
                  <a:srgbClr val="0C788E"/>
                </a:solidFill>
              </a:rPr>
              <a:t>биотоплив</a:t>
            </a:r>
            <a:r>
              <a:rPr lang="ru-RU" b="1" dirty="0" smtClean="0">
                <a:solidFill>
                  <a:srgbClr val="0C788E"/>
                </a:solidFill>
              </a:rPr>
              <a:t>:</a:t>
            </a:r>
            <a:endParaRPr lang="ru-RU" dirty="0">
              <a:solidFill>
                <a:srgbClr val="0C788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9701" y="1275009"/>
            <a:ext cx="10882648" cy="5112912"/>
          </a:xfrm>
        </p:spPr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твердые, жидкие и газообразные. 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Твердые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 это традиционные дрова (часто в виде отходов деревообработки) и топливные гранулы (прессованные мелкие остатки деревообработки).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Жидкие топлива — это спирты (метанол, этанол, бутанол), эфиры,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биодизель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биомазут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Газообразные топлива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 различные газовые смеси с угарным газом, метаном, водородом получаемые при термическом разложении сырья в присутствии кислорода (газификация), без кислорода (пиролиз) или при сбраживании под воздействием бактерий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004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42852"/>
            <a:ext cx="8229600" cy="571504"/>
          </a:xfrm>
        </p:spPr>
        <p:txBody>
          <a:bodyPr/>
          <a:lstStyle/>
          <a:p>
            <a:r>
              <a:rPr lang="ru-RU" sz="32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Твердое </a:t>
            </a:r>
            <a:r>
              <a:rPr lang="ru-RU" sz="3200" b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биотопливо</a:t>
            </a:r>
            <a:endParaRPr lang="ru-RU" sz="32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9093" y="714355"/>
            <a:ext cx="11526592" cy="5905385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Дрова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 древнейшее топливо, используемое человечеством. В настоящее время в мире для производства дров или биомассы выращивают энергетические леса, состоящие из быстрорастущих пород (тополь, эвкалипт и др.). В России на дрова и биомассу в основном идет балансовая древесина, не подходящая по качеству для производства пиломатериалов.</a:t>
            </a:r>
          </a:p>
          <a:p>
            <a:pPr algn="just">
              <a:lnSpc>
                <a:spcPct val="12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Топливные гранулы и брикеты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 прессованные изделия из древесных отходов (опилок, щепы, коры, тонкомерной и некондиционной древесины, порубочные остатки при лесозаготовках), соломы, отходов сельского хозяйства (лузги подсолнечника, ореховой скорлупы, навоза, куриного помета) и другой биомассы. Древесные топливные гранулы называются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пеллеты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они имеют форму цилиндрических или сферических гранул диаметр. В настоящее время в России производство топливных гранул и брикетов экономически выгодно только при больших объемах.</a:t>
            </a:r>
          </a:p>
          <a:p>
            <a:pPr algn="just">
              <a:lnSpc>
                <a:spcPct val="12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Энергоносители биологического происхождения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(главным образом, навоз) брикетируются, сушатся и сжигаются в каминах жилых домов и топках тепловых электростанций, вырабатывая дешёвое электричество.</a:t>
            </a:r>
          </a:p>
          <a:p>
            <a:pPr algn="just">
              <a:lnSpc>
                <a:spcPct val="12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Древесная щепа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 производится путем измельчения тонкомерной древесины или порубочных остатков при лесозаготовках непосредственно на лесосеке или отходов деревообработки на производстве при помощи мобильных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рубительных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машин или с помощью стационарных шредеров. В Европе щепу в основном сжигают на крупных теплоэлектростанциях.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312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11156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Жидкое </a:t>
            </a:r>
            <a:r>
              <a:rPr lang="ru-RU" sz="2800" b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биотопливо</a:t>
            </a:r>
            <a:endParaRPr lang="ru-RU" sz="28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549" y="901521"/>
            <a:ext cx="11101589" cy="5615189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u="sng" dirty="0" err="1">
                <a:latin typeface="Times New Roman" pitchFamily="18" charset="0"/>
                <a:cs typeface="Times New Roman" pitchFamily="18" charset="0"/>
              </a:rPr>
              <a:t>Биоэтанол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является менее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энергоплотным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источником энергии, чем бензин; пробег машин, работающих на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Е85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(смесь 85 % этанола и 15 % бензина; буква «Е» от английского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Ethanol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), на единицу объёма топлива составляет примерно 75% от пробега стандартных машин. Обычные машины не могут работать на Е85, хотя двигатели внутреннего сгорания прекрасно работают на Е10 или Е15. На чистом этаноле могут работать только т.н.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Flex-Fuel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машины («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гибкотопливные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машины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). Эти автомобили также могут работать на обычном бензине с небольшой добавкой этанола или на произвольной смеси того и другого. Пользуясь тем, что этанол дешевле бензина, недобросовестные заправщики разбавляют Е20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азеотропом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так что его концентрация может негласно доходить до 40 %. Переделать обычную машину в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flex-fuel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можно, но экономически нецелесообразно.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Недостаток - при сгорании этанола в выхлопных газах двигателей появляются альдегиды (формальдегид и ацетальдегид), наносящие живым организмам не меньший ущерб, чем ароматические углеводороды от бензина.</a:t>
            </a:r>
          </a:p>
          <a:p>
            <a:pPr algn="just"/>
            <a:endParaRPr lang="ru-RU" sz="20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228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82594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Биометанол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6670" y="1068945"/>
            <a:ext cx="11165984" cy="5434885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Промышленное культивирование и 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биотехнологическая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конверсия морского фитопланктона в искусственных водоемах, создаваемых на морском побережье, рассматривается как одно из наиболее перспективных направлений.</a:t>
            </a:r>
          </a:p>
          <a:p>
            <a:pPr algn="just">
              <a:lnSpc>
                <a:spcPct val="15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Выращенную биомассу подвергают метановому брожению  и последующему 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гидроксилированию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метана с получением метанола.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Основные преимущества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использования 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микроводорослей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:</a:t>
            </a:r>
          </a:p>
          <a:p>
            <a:pPr algn="just">
              <a:lnSpc>
                <a:spcPct val="15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высокая продуктивность фитопланктона (до 100 т/га в год);</a:t>
            </a:r>
          </a:p>
          <a:p>
            <a:pPr algn="just">
              <a:lnSpc>
                <a:spcPct val="15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производстве не используются ни плодородные почвы, ни пресная вода;</a:t>
            </a:r>
          </a:p>
          <a:p>
            <a:pPr algn="just">
              <a:lnSpc>
                <a:spcPct val="15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процесс не конкурирует с сельскохозяйственным производством.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719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82594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Биобутанол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8338" y="928670"/>
            <a:ext cx="11114468" cy="570394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O — бутиловый спирт. Бесцветная жидкость с характерным запахом.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Энергия бутанола близка к энергии бензина. Бутанол может использоваться в топливных элементах, и как сырьё для производства водорода.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Сырьём для производства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биобутанола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могут быть сахарный тростник, свекла, кукуруза, пшеница, маниока, а в будущем и целлюлоза. 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Технология производства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биобутанола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разработана компанией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DuPont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Biofuels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59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82594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Диметиловый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эфир (ДМЭ - 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9701" y="1017431"/>
            <a:ext cx="11024316" cy="556367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Большое количество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диметилового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эфира производится из отходов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целлюлозо-бумажного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производства. Сжижается при небольшом давлении.</a:t>
            </a:r>
          </a:p>
          <a:p>
            <a:pPr algn="just">
              <a:lnSpc>
                <a:spcPct val="150000"/>
              </a:lnSpc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Диметиловый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эфир — экологически чистое топливо без содержания серы, содержание оксидов азота в выхлопных газах на 90 % меньше, чем у бензина. Применение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диметилового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эфира не требует специальных фильтров, но необходима переделка систем питания (установка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газобалонного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оборудования, корректировка смесеобразования) и зажигания двигателя. 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Автомобили с двигателями, работающими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диметиловом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эфире разрабатывают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KAMAZ, 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Volvo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Nissan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 китайская компания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SAIC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Motor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5248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82594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Биодизель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6670" y="953037"/>
            <a:ext cx="11217499" cy="5318974"/>
          </a:xfrm>
        </p:spPr>
        <p:txBody>
          <a:bodyPr/>
          <a:lstStyle/>
          <a:p>
            <a:pPr algn="just">
              <a:lnSpc>
                <a:spcPct val="100000"/>
              </a:lnSpc>
              <a:buNone/>
            </a:pPr>
            <a:r>
              <a:rPr lang="ru-RU" sz="2000" dirty="0"/>
              <a:t>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 топливо на основе жиров животного, растительного и микробного происхождения, а также продуктов их этерификации.</a:t>
            </a:r>
          </a:p>
          <a:p>
            <a:pPr algn="just">
              <a:lnSpc>
                <a:spcPct val="10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получения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биодизельного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топлива используются растительные или животные жиры. Сырьём могут быть рапсовое, соевое, пальмовое, кокосовое масло, или любого другого масла-сырца, а также отходы пищевой промышленности. Затем их обрабатывают избытком метанола в течение 1 ч при 60 °С в присутствии катализатора (например,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метилата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натрия, CH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ONa):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7342" y="3322749"/>
            <a:ext cx="8293457" cy="340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24582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8793" y="487164"/>
            <a:ext cx="10715223" cy="605530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Развитые в промышленном отношении страны уделяют большое внимание переработке возобновляемого сырья. Например, в США поставлена задача - через 25 лет перевести на растительное сырье до 25% химической промышленности. Для этих разработок выделяется более 500 млн. долларов в год. 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нас в стране сосредоточено около 7% мировых запасов нефти – не так много. В США берегут свою нефть, она является стратегическим запасом. Мы свою нефть тратим и проедаем.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98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1065" y="489396"/>
            <a:ext cx="11127346" cy="5636767"/>
          </a:xfrm>
        </p:spPr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Достоинства: </a:t>
            </a:r>
          </a:p>
          <a:p>
            <a:pPr algn="just">
              <a:lnSpc>
                <a:spcPct val="150000"/>
              </a:lnSpc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Биодизель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как показали опыты, при попадании в воду не причиняет вреда растениям и животным. Кроме того, он подвергается практически полному биологическому распаду: в почве или в воде микроорганизмы за 28 дней перерабатывают 99 %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биодизеля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позволяет говорить о минимизации загрязнения рек и озёр.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Сокращение выбросов СО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т.к. при сгорании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биодизеля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выделяется ровно такое же количество углекислого газа, которое было потреблено из атмосферы растением, являющимся исходным сырьём для производства масла, за весь период его жизни.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биотоплива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соответствует по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нормам токсичности Евро 4.</a:t>
            </a:r>
          </a:p>
          <a:p>
            <a:endParaRPr lang="ru-RU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10644" y="4777051"/>
            <a:ext cx="1643074" cy="188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38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8259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C788E"/>
                </a:solidFill>
              </a:rPr>
              <a:t>Недостатки</a:t>
            </a:r>
            <a:endParaRPr lang="ru-RU" sz="32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275" y="857232"/>
            <a:ext cx="11191741" cy="5268933"/>
          </a:xfrm>
        </p:spPr>
        <p:txBody>
          <a:bodyPr/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холодное время года необходимо подогревать топливо, идущее из топливного бака в топливный насос, или применять смеси 20 %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биодизеля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80 % солярки марки В20.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Долго не хранится (около 3 месяцев)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Производство топлива из растений занимает сельскохозяйственные площади.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 литр «солнечной»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солярки дороже обычной.</a:t>
            </a:r>
          </a:p>
          <a:p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24101" y="4214818"/>
            <a:ext cx="1295715" cy="1409090"/>
          </a:xfrm>
          <a:prstGeom prst="rect">
            <a:avLst/>
          </a:prstGeom>
        </p:spPr>
      </p:pic>
      <p:pic>
        <p:nvPicPr>
          <p:cNvPr id="5" name="Рисунок 4" descr="5349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38810" y="3267372"/>
            <a:ext cx="4619636" cy="329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825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25470"/>
          </a:xfrm>
        </p:spPr>
        <p:txBody>
          <a:bodyPr/>
          <a:lstStyle/>
          <a:p>
            <a:r>
              <a:rPr lang="ru-RU" b="1" dirty="0" err="1" smtClean="0">
                <a:solidFill>
                  <a:srgbClr val="0C788E"/>
                </a:solidFill>
              </a:rPr>
              <a:t>Биодизель</a:t>
            </a:r>
            <a:r>
              <a:rPr lang="ru-RU" b="1" dirty="0" smtClean="0">
                <a:solidFill>
                  <a:srgbClr val="0C788E"/>
                </a:solidFill>
              </a:rPr>
              <a:t> в России</a:t>
            </a:r>
            <a:endParaRPr lang="ru-RU" b="1" dirty="0">
              <a:solidFill>
                <a:srgbClr val="0C788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5763" y="1275008"/>
            <a:ext cx="10831133" cy="506139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 России не существует единой государственной программы развития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биодизельного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топлива, но создаются региональные программы, например Алтайская краевая целевая программа «Рапс —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биодизель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». В Липецкой области создана Ассоциация Производителей Рапсового Масла.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Планируется строительство заводов по производству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биодизеля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в: Липецкой области, Татарстане, Алтайском крае, Ростовской области, Волгоградской области, Орловской области, Краснодарском крае, Омской области.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ОАО «РЖД» в 2006—2007 годах провела испытания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биодизеля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из рапсового масла на тепловозах депо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Воронеж-Курский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Юго-Восточной железной дороги. Представители РЖД заявили о готовности использовать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биодизель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промышленных масштабах на своих тепловозах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83263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Наиболее перспективным источником сырья для производства </a:t>
            </a:r>
            <a:r>
              <a:rPr lang="ru-RU" sz="2800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биодизеля</a:t>
            </a:r>
            <a:r>
              <a:rPr lang="ru-RU" sz="2800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являются </a:t>
            </a:r>
            <a:r>
              <a:rPr lang="ru-RU" sz="2800" b="1" u="sng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водоросли</a:t>
            </a:r>
            <a:r>
              <a:rPr lang="ru-RU" sz="2800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solidFill>
                <a:srgbClr val="0C788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7730" y="1825625"/>
            <a:ext cx="11449318" cy="449790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оценкам Департамента Энергетики США с одного акра (4047м² ~ 0,4га) земли можно получить 255 литров соевого масла, или 2400 литров пальмового масла. С такой же площади водной поверхности можно производить до 3570 барреля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бионефти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(1 баррель = 159 литров). 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оценкам компании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Green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Star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Products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 1 акра земли можно получить 48 галлонов соевого масла, 140 галлонов масла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канолы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10 000 галлонов из водорослей.</a:t>
            </a:r>
          </a:p>
        </p:txBody>
      </p:sp>
    </p:spTree>
    <p:extLst>
      <p:ext uri="{BB962C8B-B14F-4D97-AF65-F5344CB8AC3E}">
        <p14:creationId xmlns:p14="http://schemas.microsoft.com/office/powerpoint/2010/main" val="17401629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581" y="274638"/>
            <a:ext cx="11101588" cy="868346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В Японии начали использовать </a:t>
            </a:r>
            <a:r>
              <a:rPr lang="ru-RU" sz="2400" b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эвгленовые</a:t>
            </a:r>
            <a:r>
              <a:rPr lang="ru-RU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водоросли </a:t>
            </a:r>
            <a:r>
              <a:rPr lang="ru-RU" sz="2400" dirty="0" smtClean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вместо </a:t>
            </a:r>
            <a:r>
              <a:rPr lang="ru-RU" sz="2400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бензина</a:t>
            </a:r>
            <a:endParaRPr lang="ru-RU" sz="24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761" y="1142985"/>
            <a:ext cx="11333408" cy="4983179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Водоросль содержит масляную субстанцию, поэтому и привлекла внимание ученых как возможное сырье для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биотоплива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Кроме того, она содержит хлорофилл и способна поглощать углекислый газ.</a:t>
            </a:r>
          </a:p>
          <a:p>
            <a:pPr algn="just">
              <a:lnSpc>
                <a:spcPct val="10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Первый в мире автобус, работающий на 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биотопливе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 применением зеленых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эвгленовых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водорослей, начал ездить в японском городе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Фудзисава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 совершает 22 поездки в день.</a:t>
            </a:r>
          </a:p>
          <a:p>
            <a:pPr algn="just">
              <a:lnSpc>
                <a:spcPct val="10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Согласно планам к 2018 году компании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Isuzu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Euglena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рассчитывают создать технологию, позволяющую без дополнительной нагрузки на двигатель использовать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биотопливо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которое будет на 100% выработано из зеленых водорослей.</a:t>
            </a:r>
          </a:p>
          <a:p>
            <a:endParaRPr lang="ru-RU" dirty="0"/>
          </a:p>
        </p:txBody>
      </p:sp>
      <p:pic>
        <p:nvPicPr>
          <p:cNvPr id="5" name="Рисунок 4" descr="3c7fbe556eff136e7e7c0f4ca2ada03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24563" y="4475184"/>
            <a:ext cx="4643438" cy="2382816"/>
          </a:xfrm>
          <a:prstGeom prst="rect">
            <a:avLst/>
          </a:prstGeom>
        </p:spPr>
      </p:pic>
      <p:pic>
        <p:nvPicPr>
          <p:cNvPr id="6" name="Рисунок 5" descr="6de9f32cdf46aa593373840ab05ad16f42755ec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4488842"/>
            <a:ext cx="3143240" cy="236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1993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82" y="274638"/>
            <a:ext cx="8715436" cy="1582726"/>
          </a:xfrm>
        </p:spPr>
        <p:txBody>
          <a:bodyPr/>
          <a:lstStyle/>
          <a:p>
            <a:r>
              <a:rPr lang="ru-RU" sz="24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 конце июня компании </a:t>
            </a:r>
            <a:r>
              <a:rPr lang="ru-RU" sz="2400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Isuzu</a:t>
            </a:r>
            <a:r>
              <a:rPr lang="ru-RU" sz="24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Euglena</a:t>
            </a:r>
            <a:r>
              <a:rPr lang="ru-RU" sz="24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подписали договор о проведении совместных разработок двигателя и топлива из зеленых водорослей - нового поколения </a:t>
            </a:r>
            <a:r>
              <a:rPr lang="ru-RU" sz="2400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биотоплива</a:t>
            </a:r>
            <a:r>
              <a:rPr lang="ru-RU" sz="24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/>
          </a:p>
        </p:txBody>
      </p:sp>
      <p:pic>
        <p:nvPicPr>
          <p:cNvPr id="4" name="Содержимое 3" descr="10142616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52729" y="2143116"/>
            <a:ext cx="6303353" cy="3571900"/>
          </a:xfrm>
        </p:spPr>
      </p:pic>
    </p:spTree>
    <p:extLst>
      <p:ext uri="{BB962C8B-B14F-4D97-AF65-F5344CB8AC3E}">
        <p14:creationId xmlns:p14="http://schemas.microsoft.com/office/powerpoint/2010/main" val="1194050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65" y="0"/>
            <a:ext cx="9147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88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048_5_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7131" y="299815"/>
            <a:ext cx="11311087" cy="6036591"/>
          </a:xfrm>
        </p:spPr>
      </p:pic>
    </p:spTree>
    <p:extLst>
      <p:ext uri="{BB962C8B-B14F-4D97-AF65-F5344CB8AC3E}">
        <p14:creationId xmlns:p14="http://schemas.microsoft.com/office/powerpoint/2010/main" val="419304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288" y="188914"/>
            <a:ext cx="8229600" cy="52544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Доля</a:t>
            </a:r>
            <a:r>
              <a:rPr lang="en-US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источников</a:t>
            </a:r>
            <a:r>
              <a:rPr lang="en-US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энергии</a:t>
            </a:r>
            <a:r>
              <a:rPr lang="en-US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росте</a:t>
            </a:r>
            <a:r>
              <a:rPr lang="en-US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потребления</a:t>
            </a:r>
            <a:endParaRPr lang="ru-RU" sz="24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714357"/>
            <a:ext cx="10676586" cy="5411807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Неископаемые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энергии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обеспечивают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34 % роста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(атомная, гидроэнергетика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биотопливо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больше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вклада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каждого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ископаемого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топлива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Газ обгоняет нефть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Темпы, которыми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возобновляемые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энергии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проникают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глобальные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экономические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рынки, напоминают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зарождение 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томной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энергетики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70-80х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годах.</a:t>
            </a:r>
          </a:p>
          <a:p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9024926" y="6500810"/>
            <a:ext cx="1643074" cy="35719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Prezentacii.com</a:t>
            </a:r>
            <a:endParaRPr lang="ru-RU" sz="1400" dirty="0"/>
          </a:p>
        </p:txBody>
      </p:sp>
      <p:pic>
        <p:nvPicPr>
          <p:cNvPr id="5" name="Рисунок 4" descr="22544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4313" y="2807593"/>
            <a:ext cx="10563157" cy="314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4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6823" y="357167"/>
            <a:ext cx="11075831" cy="612090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Сырье для химической промышленности: продукты (нефтяной, газовой и угольной промышленности),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невостребованные при производстве энергии – первые химические производные: олефины, ароматические соединения, синтез-газ.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Текущая добыча нефти достаточна для покрытия от 60 до 200% увеличения потребности до 2030 г.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мере исчерпания ресурсов производство нефти будет медленно снижаться, хотя потребности быстрорастущих наций (Китай, Индия) могут ускорить этот процесс.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Сейчас новые месторождения открывают со скоростью в два раза ниже, чем необходимо для потребления в настоящее время.</a:t>
            </a:r>
          </a:p>
          <a:p>
            <a:pPr algn="just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Необходимы: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Углубление переработки существующего сырья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Переход к новым источникам сырья – газовый конденсат, природный газ, сланцевый газ, возобновляемые источники (биомасса) – и, следовательно, новые процессы для переработки такого сырья. </a:t>
            </a:r>
          </a:p>
        </p:txBody>
      </p:sp>
    </p:spTree>
    <p:extLst>
      <p:ext uri="{BB962C8B-B14F-4D97-AF65-F5344CB8AC3E}">
        <p14:creationId xmlns:p14="http://schemas.microsoft.com/office/powerpoint/2010/main" val="1575918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39784"/>
          </a:xfrm>
        </p:spPr>
        <p:txBody>
          <a:bodyPr/>
          <a:lstStyle/>
          <a:p>
            <a:r>
              <a:rPr lang="ru-RU" sz="32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Биомасса как альтернатива нефти</a:t>
            </a:r>
            <a:endParaRPr lang="ru-RU" sz="3200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5617" y="1142985"/>
            <a:ext cx="9354791" cy="502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6269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1673" y="285729"/>
            <a:ext cx="10663707" cy="5840435"/>
          </a:xfrm>
        </p:spPr>
        <p:txBody>
          <a:bodyPr/>
          <a:lstStyle/>
          <a:p>
            <a:pPr algn="just"/>
            <a:r>
              <a:rPr lang="ru-RU" sz="2400" b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Биото́пливо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 топливо из растительного или животного сырья, из продуктов жизнедеятельности организмов или органических промышленных отходов.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Различается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жидкое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биотопливо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(для двигателей внутреннего сгорания, например, этанол, метанол,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биодизель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твёрдое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биотопливо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(дрова, брикеты, топливные гранулы, щепа, солома, лузга) и газообразное (синтез-газ,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биогаз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 водород)</a:t>
            </a:r>
            <a:r>
              <a:rPr lang="ru-RU" dirty="0" smtClean="0"/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iodies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0620" y="2826305"/>
            <a:ext cx="3059044" cy="3364948"/>
          </a:xfrm>
          <a:prstGeom prst="rect">
            <a:avLst/>
          </a:prstGeom>
        </p:spPr>
      </p:pic>
      <p:pic>
        <p:nvPicPr>
          <p:cNvPr id="5123" name="Picture 3" descr="E:\Lora\Мои документы\лекции\Экобез.хим.техн. и мат\Лекции\Текты лекций\2\Биотопливо\1024px-Surtidor_de_biodies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48" y="2482467"/>
            <a:ext cx="4956490" cy="35925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0608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357167"/>
            <a:ext cx="8721144" cy="6056512"/>
          </a:xfrm>
        </p:spPr>
        <p:txBody>
          <a:bodyPr/>
          <a:lstStyle/>
          <a:p>
            <a:pPr>
              <a:lnSpc>
                <a:spcPct val="130000"/>
              </a:lnSpc>
              <a:buNone/>
            </a:pPr>
            <a:r>
              <a:rPr lang="en-US" b="1" dirty="0" smtClean="0">
                <a:solidFill>
                  <a:srgbClr val="0C788E"/>
                </a:solidFill>
              </a:rPr>
              <a:t>          </a:t>
            </a:r>
            <a:r>
              <a:rPr lang="ru-RU" b="1" dirty="0" smtClean="0">
                <a:solidFill>
                  <a:srgbClr val="0C788E"/>
                </a:solidFill>
              </a:rPr>
              <a:t>Сырье</a:t>
            </a:r>
            <a:r>
              <a:rPr lang="en-US" b="1" dirty="0" smtClean="0">
                <a:solidFill>
                  <a:srgbClr val="0C788E"/>
                </a:solidFill>
              </a:rPr>
              <a:t>                         </a:t>
            </a:r>
            <a:r>
              <a:rPr lang="ru-RU" b="1" dirty="0" smtClean="0">
                <a:solidFill>
                  <a:srgbClr val="0C788E"/>
                </a:solidFill>
              </a:rPr>
              <a:t>Выход, л</a:t>
            </a:r>
            <a:endParaRPr lang="en-US" b="1" dirty="0" smtClean="0">
              <a:solidFill>
                <a:srgbClr val="0C788E"/>
              </a:solidFill>
            </a:endParaRPr>
          </a:p>
          <a:p>
            <a:pPr>
              <a:lnSpc>
                <a:spcPct val="130000"/>
              </a:lnSpc>
            </a:pPr>
            <a:r>
              <a:rPr lang="ru-RU" b="1" dirty="0" smtClean="0">
                <a:solidFill>
                  <a:srgbClr val="0C788E"/>
                </a:solidFill>
              </a:rPr>
              <a:t>Кукуруза</a:t>
            </a:r>
            <a:r>
              <a:rPr lang="en-US" b="1" dirty="0" smtClean="0">
                <a:solidFill>
                  <a:srgbClr val="0C788E"/>
                </a:solidFill>
              </a:rPr>
              <a:t> </a:t>
            </a:r>
            <a:r>
              <a:rPr lang="ru-RU" b="1" dirty="0" smtClean="0">
                <a:solidFill>
                  <a:srgbClr val="0C788E"/>
                </a:solidFill>
              </a:rPr>
              <a:t>(зерно)</a:t>
            </a:r>
            <a:r>
              <a:rPr lang="en-US" b="1" dirty="0" smtClean="0">
                <a:solidFill>
                  <a:srgbClr val="0C788E"/>
                </a:solidFill>
              </a:rPr>
              <a:t>                      </a:t>
            </a:r>
            <a:r>
              <a:rPr lang="ru-RU" b="1" dirty="0" smtClean="0">
                <a:solidFill>
                  <a:srgbClr val="0C788E"/>
                </a:solidFill>
              </a:rPr>
              <a:t>470 </a:t>
            </a:r>
            <a:endParaRPr lang="en-US" b="1" dirty="0" smtClean="0">
              <a:solidFill>
                <a:srgbClr val="0C788E"/>
              </a:solidFill>
            </a:endParaRPr>
          </a:p>
          <a:p>
            <a:pPr>
              <a:lnSpc>
                <a:spcPct val="130000"/>
              </a:lnSpc>
            </a:pPr>
            <a:r>
              <a:rPr lang="ru-RU" b="1" dirty="0" smtClean="0">
                <a:solidFill>
                  <a:srgbClr val="0C788E"/>
                </a:solidFill>
              </a:rPr>
              <a:t>Стебли</a:t>
            </a:r>
            <a:r>
              <a:rPr lang="en-US" b="1" dirty="0" smtClean="0">
                <a:solidFill>
                  <a:srgbClr val="0C788E"/>
                </a:solidFill>
              </a:rPr>
              <a:t> </a:t>
            </a:r>
            <a:r>
              <a:rPr lang="ru-RU" b="1" dirty="0" smtClean="0">
                <a:solidFill>
                  <a:srgbClr val="0C788E"/>
                </a:solidFill>
              </a:rPr>
              <a:t>кукурузы</a:t>
            </a:r>
            <a:r>
              <a:rPr lang="en-US" b="1" dirty="0" smtClean="0">
                <a:solidFill>
                  <a:srgbClr val="0C788E"/>
                </a:solidFill>
              </a:rPr>
              <a:t>                     </a:t>
            </a:r>
            <a:r>
              <a:rPr lang="ru-RU" b="1" dirty="0" smtClean="0">
                <a:solidFill>
                  <a:srgbClr val="0C788E"/>
                </a:solidFill>
              </a:rPr>
              <a:t>427 </a:t>
            </a:r>
            <a:endParaRPr lang="en-US" b="1" dirty="0" smtClean="0">
              <a:solidFill>
                <a:srgbClr val="0C788E"/>
              </a:solidFill>
            </a:endParaRPr>
          </a:p>
          <a:p>
            <a:pPr>
              <a:lnSpc>
                <a:spcPct val="130000"/>
              </a:lnSpc>
            </a:pPr>
            <a:r>
              <a:rPr lang="ru-RU" b="1" dirty="0" smtClean="0">
                <a:solidFill>
                  <a:srgbClr val="0C788E"/>
                </a:solidFill>
              </a:rPr>
              <a:t>Рисовая</a:t>
            </a:r>
            <a:r>
              <a:rPr lang="en-US" b="1" dirty="0" smtClean="0">
                <a:solidFill>
                  <a:srgbClr val="0C788E"/>
                </a:solidFill>
              </a:rPr>
              <a:t> </a:t>
            </a:r>
            <a:r>
              <a:rPr lang="ru-RU" b="1" dirty="0" smtClean="0">
                <a:solidFill>
                  <a:srgbClr val="0C788E"/>
                </a:solidFill>
              </a:rPr>
              <a:t>солома</a:t>
            </a:r>
            <a:r>
              <a:rPr lang="en-US" b="1" dirty="0" smtClean="0">
                <a:solidFill>
                  <a:srgbClr val="0C788E"/>
                </a:solidFill>
              </a:rPr>
              <a:t>                      </a:t>
            </a:r>
            <a:r>
              <a:rPr lang="ru-RU" b="1" dirty="0" smtClean="0">
                <a:solidFill>
                  <a:srgbClr val="0C788E"/>
                </a:solidFill>
              </a:rPr>
              <a:t>415 </a:t>
            </a:r>
            <a:endParaRPr lang="en-US" b="1" dirty="0" smtClean="0">
              <a:solidFill>
                <a:srgbClr val="0C788E"/>
              </a:solidFill>
            </a:endParaRPr>
          </a:p>
          <a:p>
            <a:pPr>
              <a:lnSpc>
                <a:spcPct val="130000"/>
              </a:lnSpc>
            </a:pPr>
            <a:r>
              <a:rPr lang="ru-RU" b="1" dirty="0" smtClean="0">
                <a:solidFill>
                  <a:srgbClr val="0C788E"/>
                </a:solidFill>
              </a:rPr>
              <a:t>Отходы</a:t>
            </a:r>
            <a:r>
              <a:rPr lang="en-US" b="1" dirty="0" smtClean="0">
                <a:solidFill>
                  <a:srgbClr val="0C788E"/>
                </a:solidFill>
              </a:rPr>
              <a:t> </a:t>
            </a:r>
            <a:r>
              <a:rPr lang="ru-RU" b="1" dirty="0" smtClean="0">
                <a:solidFill>
                  <a:srgbClr val="0C788E"/>
                </a:solidFill>
              </a:rPr>
              <a:t>очистки</a:t>
            </a:r>
            <a:r>
              <a:rPr lang="en-US" b="1" dirty="0" smtClean="0">
                <a:solidFill>
                  <a:srgbClr val="0C788E"/>
                </a:solidFill>
              </a:rPr>
              <a:t> </a:t>
            </a:r>
            <a:r>
              <a:rPr lang="ru-RU" b="1" dirty="0" smtClean="0">
                <a:solidFill>
                  <a:srgbClr val="0C788E"/>
                </a:solidFill>
              </a:rPr>
              <a:t>хлопка</a:t>
            </a:r>
            <a:r>
              <a:rPr lang="en-US" b="1" dirty="0" smtClean="0">
                <a:solidFill>
                  <a:srgbClr val="0C788E"/>
                </a:solidFill>
              </a:rPr>
              <a:t>         </a:t>
            </a:r>
            <a:r>
              <a:rPr lang="ru-RU" b="1" dirty="0" smtClean="0">
                <a:solidFill>
                  <a:srgbClr val="0C788E"/>
                </a:solidFill>
              </a:rPr>
              <a:t>215 </a:t>
            </a:r>
            <a:endParaRPr lang="en-US" b="1" dirty="0" smtClean="0">
              <a:solidFill>
                <a:srgbClr val="0C788E"/>
              </a:solidFill>
            </a:endParaRPr>
          </a:p>
          <a:p>
            <a:pPr>
              <a:lnSpc>
                <a:spcPct val="130000"/>
              </a:lnSpc>
            </a:pPr>
            <a:r>
              <a:rPr lang="ru-RU" b="1" dirty="0" smtClean="0">
                <a:solidFill>
                  <a:srgbClr val="0C788E"/>
                </a:solidFill>
              </a:rPr>
              <a:t>Лиственные</a:t>
            </a:r>
            <a:r>
              <a:rPr lang="en-US" b="1" dirty="0" smtClean="0">
                <a:solidFill>
                  <a:srgbClr val="0C788E"/>
                </a:solidFill>
              </a:rPr>
              <a:t> </a:t>
            </a:r>
            <a:r>
              <a:rPr lang="ru-RU" b="1" dirty="0" smtClean="0">
                <a:solidFill>
                  <a:srgbClr val="0C788E"/>
                </a:solidFill>
              </a:rPr>
              <a:t>опилки</a:t>
            </a:r>
            <a:r>
              <a:rPr lang="en-US" b="1" dirty="0" smtClean="0">
                <a:solidFill>
                  <a:srgbClr val="0C788E"/>
                </a:solidFill>
              </a:rPr>
              <a:t>                </a:t>
            </a:r>
            <a:r>
              <a:rPr lang="ru-RU" b="1" dirty="0" smtClean="0">
                <a:solidFill>
                  <a:srgbClr val="0C788E"/>
                </a:solidFill>
              </a:rPr>
              <a:t>381 </a:t>
            </a:r>
            <a:endParaRPr lang="en-US" b="1" dirty="0" smtClean="0">
              <a:solidFill>
                <a:srgbClr val="0C788E"/>
              </a:solidFill>
            </a:endParaRPr>
          </a:p>
          <a:p>
            <a:pPr>
              <a:lnSpc>
                <a:spcPct val="130000"/>
              </a:lnSpc>
            </a:pPr>
            <a:r>
              <a:rPr lang="ru-RU" b="1" dirty="0" smtClean="0">
                <a:solidFill>
                  <a:srgbClr val="0C788E"/>
                </a:solidFill>
              </a:rPr>
              <a:t>Макулатура</a:t>
            </a:r>
            <a:r>
              <a:rPr lang="en-US" b="1" dirty="0" smtClean="0">
                <a:solidFill>
                  <a:srgbClr val="0C788E"/>
                </a:solidFill>
              </a:rPr>
              <a:t>                               </a:t>
            </a:r>
            <a:r>
              <a:rPr lang="ru-RU" b="1" dirty="0" smtClean="0">
                <a:solidFill>
                  <a:srgbClr val="0C788E"/>
                </a:solidFill>
              </a:rPr>
              <a:t>439</a:t>
            </a:r>
            <a:endParaRPr lang="en-US" b="1" dirty="0" smtClean="0">
              <a:solidFill>
                <a:srgbClr val="0C788E"/>
              </a:solidFill>
            </a:endParaRPr>
          </a:p>
          <a:p>
            <a:pPr>
              <a:buNone/>
            </a:pPr>
            <a:r>
              <a:rPr lang="ru-RU" b="1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938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158" y="285728"/>
            <a:ext cx="8429684" cy="642942"/>
          </a:xfrm>
        </p:spPr>
        <p:txBody>
          <a:bodyPr/>
          <a:lstStyle/>
          <a:p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Поколения растительного сырья для </a:t>
            </a:r>
            <a:r>
              <a:rPr lang="ru-RU" sz="2800" b="1" dirty="0" err="1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биотоплива</a:t>
            </a:r>
            <a:r>
              <a:rPr lang="ru-RU" sz="2800" b="1" dirty="0">
                <a:solidFill>
                  <a:srgbClr val="0C788E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rgbClr val="0C788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6366" y="968698"/>
            <a:ext cx="11320530" cy="532907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Биотоплива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первого поколения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из зерна (рапсовое масло, подсолнечное масло и др.)</a:t>
            </a:r>
          </a:p>
          <a:p>
            <a:pPr algn="just">
              <a:lnSpc>
                <a:spcPct val="150000"/>
              </a:lnSpc>
            </a:pPr>
            <a:r>
              <a:rPr lang="ru-RU" sz="2000" dirty="0"/>
              <a:t>Первыми начали использовать традиционные сельскохозяйственные культуры с высоким содержанием жиров, крахмала, сахаров. Растительные жиры хорошо перерабатываются в </a:t>
            </a:r>
            <a:r>
              <a:rPr lang="ru-RU" sz="2000" dirty="0" err="1"/>
              <a:t>биодизель</a:t>
            </a:r>
            <a:r>
              <a:rPr lang="ru-RU" sz="2000" dirty="0"/>
              <a:t>. Растительные крахмалы и сахара перерабатываются на этанол. Однако такое сырье оказалось крайне неудобным: помимо затратного землепользования с истощением почв и высокими потребностями в обработке почв, удобрениях и пестицидах его изъятие с рынка прямо влияет на цену пищевых продуктов.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dirty="0"/>
          </a:p>
        </p:txBody>
      </p:sp>
      <p:pic>
        <p:nvPicPr>
          <p:cNvPr id="6" name="Рисунок 5" descr="рапс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223" y="4133949"/>
            <a:ext cx="4232735" cy="252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708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559</Words>
  <Application>Microsoft Office PowerPoint</Application>
  <PresentationFormat>Широкоэкранный</PresentationFormat>
  <Paragraphs>93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Доля источников энергии в росте потребления</vt:lpstr>
      <vt:lpstr>Презентация PowerPoint</vt:lpstr>
      <vt:lpstr>Биомасса как альтернатива нефти</vt:lpstr>
      <vt:lpstr>Презентация PowerPoint</vt:lpstr>
      <vt:lpstr>Презентация PowerPoint</vt:lpstr>
      <vt:lpstr>Поколения растительного сырья для биотоплива:</vt:lpstr>
      <vt:lpstr>2. Биотоплива второго поколения -  из растительных и бытовых отходов (непищевые остатки культивируемых растений, травы и древесина).</vt:lpstr>
      <vt:lpstr>Презентация PowerPoint</vt:lpstr>
      <vt:lpstr>Презентация PowerPoint</vt:lpstr>
      <vt:lpstr>Виды биотоплив:</vt:lpstr>
      <vt:lpstr>Твердое биотопливо</vt:lpstr>
      <vt:lpstr>Жидкое биотопливо</vt:lpstr>
      <vt:lpstr>2. Биометанол</vt:lpstr>
      <vt:lpstr>3. Биобутанол</vt:lpstr>
      <vt:lpstr>4. Диметиловый эфир (ДМЭ - C2H6O)</vt:lpstr>
      <vt:lpstr>5. Биодизель</vt:lpstr>
      <vt:lpstr>Презентация PowerPoint</vt:lpstr>
      <vt:lpstr>Недостатки</vt:lpstr>
      <vt:lpstr>Биодизель в России</vt:lpstr>
      <vt:lpstr>Наиболее перспективным источником сырья для производства биодизеля являются водоросли. </vt:lpstr>
      <vt:lpstr>В Японии начали использовать эвгленовые водоросли вместо бензина</vt:lpstr>
      <vt:lpstr>В конце июня компании Isuzu и Euglena подписали договор о проведении совместных разработок двигателя и топлива из зеленых водорослей - нового поколения биотоплива.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Пустовая</dc:creator>
  <cp:lastModifiedBy>Пустовая</cp:lastModifiedBy>
  <cp:revision>2</cp:revision>
  <dcterms:created xsi:type="dcterms:W3CDTF">2016-10-10T20:03:41Z</dcterms:created>
  <dcterms:modified xsi:type="dcterms:W3CDTF">2016-10-10T20:12:45Z</dcterms:modified>
</cp:coreProperties>
</file>