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117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744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5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46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454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089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220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909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752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367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587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BAD6D-A9DD-4F22-AD69-E83D6058D40E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A612B-BDDC-4F76-921A-E5F0D11453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91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Химические  продукты из вторичной биомассы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Лекция 6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153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6231" y="195329"/>
            <a:ext cx="6928833" cy="649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63752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Базовые</a:t>
            </a:r>
            <a:r>
              <a:rPr lang="en-US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молекулы</a:t>
            </a:r>
            <a:r>
              <a:rPr lang="en-US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(молекулы-платформы)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24" y="1000108"/>
            <a:ext cx="1524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881158" y="1571613"/>
            <a:ext cx="2786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 err="1"/>
              <a:t>Итаконовая</a:t>
            </a:r>
            <a:r>
              <a:rPr lang="en-US" dirty="0"/>
              <a:t> </a:t>
            </a:r>
            <a:r>
              <a:rPr lang="ru-RU" dirty="0"/>
              <a:t>кислота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24364" y="1571613"/>
            <a:ext cx="13573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Глицерин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0314" y="1000108"/>
            <a:ext cx="415879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167570" y="1500175"/>
            <a:ext cx="1857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1,4-дикислоты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96000" y="185736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en-US" dirty="0"/>
              <a:t>(</a:t>
            </a:r>
            <a:r>
              <a:rPr lang="ru-RU" dirty="0" err="1"/>
              <a:t>сукциновая</a:t>
            </a:r>
            <a:r>
              <a:rPr lang="ru-RU" dirty="0"/>
              <a:t>, </a:t>
            </a:r>
            <a:r>
              <a:rPr lang="ru-RU" dirty="0" err="1"/>
              <a:t>фумаровая</a:t>
            </a:r>
            <a:r>
              <a:rPr lang="ru-RU" dirty="0"/>
              <a:t>, малеиновая)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24" y="2214555"/>
            <a:ext cx="1643066" cy="143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738282" y="335756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 err="1"/>
              <a:t>Глутаминовая</a:t>
            </a:r>
            <a:r>
              <a:rPr lang="en-US" dirty="0"/>
              <a:t> </a:t>
            </a:r>
            <a:r>
              <a:rPr lang="ru-RU" dirty="0"/>
              <a:t>кислота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52927" y="2500306"/>
            <a:ext cx="131488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4667240" y="478632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>Сорбит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2857496"/>
            <a:ext cx="151668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453190" y="471488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>Ксилит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96264" y="2857496"/>
            <a:ext cx="1643074" cy="247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8596330" y="514351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 err="1"/>
              <a:t>Арабит</a:t>
            </a:r>
            <a:endParaRPr lang="ru-RU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24035" y="4143381"/>
            <a:ext cx="2018293" cy="1281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1738282" y="5072074"/>
            <a:ext cx="3071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2-гидрокси-пропионовая</a:t>
            </a:r>
            <a:endParaRPr lang="en-US" dirty="0"/>
          </a:p>
          <a:p>
            <a:r>
              <a:rPr lang="ru-RU" dirty="0"/>
              <a:t>(молочная) </a:t>
            </a:r>
            <a:r>
              <a:rPr lang="en-US" dirty="0"/>
              <a:t> </a:t>
            </a:r>
            <a:r>
              <a:rPr lang="ru-RU" dirty="0"/>
              <a:t>кислота</a:t>
            </a:r>
          </a:p>
        </p:txBody>
      </p:sp>
    </p:spTree>
    <p:extLst>
      <p:ext uri="{BB962C8B-B14F-4D97-AF65-F5344CB8AC3E}">
        <p14:creationId xmlns:p14="http://schemas.microsoft.com/office/powerpoint/2010/main" val="1788870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Молекулы-платформы</a:t>
            </a:r>
            <a:r>
              <a:rPr lang="ru-RU" b="1" dirty="0" smtClean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472" y="1285860"/>
            <a:ext cx="928694" cy="206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809720" y="3143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 err="1"/>
              <a:t>Левулиновая</a:t>
            </a:r>
            <a:endParaRPr lang="ru-RU" dirty="0"/>
          </a:p>
          <a:p>
            <a:r>
              <a:rPr lang="ru-RU" dirty="0"/>
              <a:t>     кислота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7108" y="1357298"/>
            <a:ext cx="22145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452794" y="32861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>     Аминоянтарная</a:t>
            </a:r>
          </a:p>
          <a:p>
            <a:r>
              <a:rPr lang="ru-RU" dirty="0"/>
              <a:t>(</a:t>
            </a:r>
            <a:r>
              <a:rPr lang="ru-RU" dirty="0" err="1"/>
              <a:t>аспаргиновая</a:t>
            </a:r>
            <a:r>
              <a:rPr lang="ru-RU" dirty="0"/>
              <a:t>) кислота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8943" y="1428736"/>
            <a:ext cx="270353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6381752" y="235743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>2,5-фурандикарбоновая кислота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10380" y="3500438"/>
            <a:ext cx="295560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7096132" y="435769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 err="1"/>
              <a:t>Глутаровая</a:t>
            </a:r>
            <a:r>
              <a:rPr lang="ru-RU" dirty="0"/>
              <a:t>  кислота</a:t>
            </a:r>
          </a:p>
        </p:txBody>
      </p:sp>
    </p:spTree>
    <p:extLst>
      <p:ext uri="{BB962C8B-B14F-4D97-AF65-F5344CB8AC3E}">
        <p14:creationId xmlns:p14="http://schemas.microsoft.com/office/powerpoint/2010/main" val="324883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Превращение ЦБК в фабрику по производству химических продуктов из </a:t>
            </a:r>
            <a:r>
              <a:rPr lang="ru-RU" sz="2800" b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лигноцеллюлозы</a:t>
            </a:r>
            <a:endParaRPr lang="ru-RU" sz="2800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6082" y="1428737"/>
            <a:ext cx="8901919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19338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u="sng" dirty="0">
                <a:solidFill>
                  <a:srgbClr val="0C788E"/>
                </a:solidFill>
              </a:rPr>
              <a:t>Семейство терпенов</a:t>
            </a:r>
            <a:r>
              <a:rPr lang="ru-RU" sz="2800" b="1" dirty="0">
                <a:solidFill>
                  <a:srgbClr val="0C788E"/>
                </a:solidFill>
              </a:rPr>
              <a:t>: </a:t>
            </a:r>
            <a:br>
              <a:rPr lang="ru-RU" sz="2800" b="1" dirty="0">
                <a:solidFill>
                  <a:srgbClr val="0C788E"/>
                </a:solidFill>
              </a:rPr>
            </a:br>
            <a:r>
              <a:rPr lang="ru-RU" sz="2800" b="1" dirty="0">
                <a:solidFill>
                  <a:srgbClr val="0C788E"/>
                </a:solidFill>
              </a:rPr>
              <a:t>переработка в ароматические вещества</a:t>
            </a:r>
            <a:endParaRPr lang="ru-RU" sz="2800" dirty="0">
              <a:solidFill>
                <a:srgbClr val="0C788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0310" y="1500175"/>
            <a:ext cx="10625070" cy="491350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Разнообразные химические реакции 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участием катализаторов:</a:t>
            </a:r>
          </a:p>
          <a:p>
            <a:pPr>
              <a:lnSpc>
                <a:spcPct val="150000"/>
              </a:lnSpc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Переруппировки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/изомеризация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Окисление/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эпоксидирование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Гидрирование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Циклизация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Терпены( альфа и бета)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Лимонен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Пара-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цимол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Терпентиновое масло   Цитрусовое масло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350 тыс.т/г                    40 тыс.т/г</a:t>
            </a:r>
          </a:p>
          <a:p>
            <a:endParaRPr lang="ru-RU" sz="2000" dirty="0"/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5500" y="1500175"/>
            <a:ext cx="3929090" cy="322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59287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82594"/>
          </a:xfrm>
        </p:spPr>
        <p:txBody>
          <a:bodyPr/>
          <a:lstStyle/>
          <a:p>
            <a:r>
              <a:rPr lang="ru-RU" sz="3200" b="1" dirty="0">
                <a:solidFill>
                  <a:srgbClr val="0C788E"/>
                </a:solidFill>
              </a:rPr>
              <a:t>Глицерин как базовая молекула</a:t>
            </a:r>
            <a:endParaRPr lang="ru-RU" sz="3200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035" y="857233"/>
            <a:ext cx="8111357" cy="5628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01815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2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8349" y="920426"/>
            <a:ext cx="7643865" cy="5831017"/>
          </a:xfrm>
        </p:spPr>
      </p:pic>
      <p:pic>
        <p:nvPicPr>
          <p:cNvPr id="8" name="Рисунок 7" descr="22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1158" y="213766"/>
            <a:ext cx="8643998" cy="659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220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6908"/>
          </a:xfrm>
        </p:spPr>
        <p:txBody>
          <a:bodyPr/>
          <a:lstStyle/>
          <a:p>
            <a:r>
              <a:rPr lang="ru-RU" sz="2400" b="1" dirty="0">
                <a:solidFill>
                  <a:srgbClr val="0C788E"/>
                </a:solidFill>
              </a:rPr>
              <a:t>Пример прямого синтеза из сахара</a:t>
            </a:r>
            <a:br>
              <a:rPr lang="ru-RU" sz="2400" b="1" dirty="0">
                <a:solidFill>
                  <a:srgbClr val="0C788E"/>
                </a:solidFill>
              </a:rPr>
            </a:br>
            <a:r>
              <a:rPr lang="en-US" sz="2400" b="1" dirty="0">
                <a:solidFill>
                  <a:srgbClr val="0C788E"/>
                </a:solidFill>
              </a:rPr>
              <a:t>(d-</a:t>
            </a:r>
            <a:r>
              <a:rPr lang="ru-RU" sz="2400" b="1" dirty="0">
                <a:solidFill>
                  <a:srgbClr val="0C788E"/>
                </a:solidFill>
              </a:rPr>
              <a:t>глюкоза) 2-гидроксиэтаналя</a:t>
            </a:r>
            <a:endParaRPr lang="ru-RU" sz="2400" dirty="0">
              <a:solidFill>
                <a:srgbClr val="0C788E"/>
              </a:solidFill>
            </a:endParaRPr>
          </a:p>
        </p:txBody>
      </p:sp>
      <p:pic>
        <p:nvPicPr>
          <p:cNvPr id="136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596" y="1214422"/>
            <a:ext cx="839030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25767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844" y="274638"/>
            <a:ext cx="8858312" cy="65403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Каталитический </a:t>
            </a:r>
            <a:r>
              <a:rPr lang="ru-RU" sz="2800" b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реформинг</a:t>
            </a:r>
            <a:r>
              <a:rPr lang="ru-RU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этанола водяным паром</a:t>
            </a:r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137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1158" y="928671"/>
            <a:ext cx="8572560" cy="54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99312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C788E"/>
                </a:solidFill>
              </a:rPr>
              <a:t>Биомасса для очистки воды</a:t>
            </a:r>
            <a:endParaRPr lang="ru-RU" dirty="0">
              <a:solidFill>
                <a:srgbClr val="0C788E"/>
              </a:solidFill>
            </a:endParaRPr>
          </a:p>
        </p:txBody>
      </p:sp>
      <p:pic>
        <p:nvPicPr>
          <p:cNvPr id="4" name="Содержимое 3" descr="загруже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95472" y="1369896"/>
            <a:ext cx="8143932" cy="5075619"/>
          </a:xfrm>
        </p:spPr>
      </p:pic>
    </p:spTree>
    <p:extLst>
      <p:ext uri="{BB962C8B-B14F-4D97-AF65-F5344CB8AC3E}">
        <p14:creationId xmlns:p14="http://schemas.microsoft.com/office/powerpoint/2010/main" val="739826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720" y="274638"/>
            <a:ext cx="8572560" cy="868346"/>
          </a:xfrm>
        </p:spPr>
        <p:txBody>
          <a:bodyPr/>
          <a:lstStyle/>
          <a:p>
            <a:r>
              <a:rPr lang="ru-RU" sz="2800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Способы переработки биомассы такие же как и нефти:</a:t>
            </a:r>
            <a:endParaRPr lang="ru-RU" sz="2800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5763" y="1214423"/>
            <a:ext cx="10689465" cy="52378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Каталитический крекинг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(расщепление в присутствии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SiO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Термическая обработка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(гидрокрекинг при Т ~ 450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Symbol"/>
              </a:rPr>
              <a:t>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500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9098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549" y="274638"/>
            <a:ext cx="11127347" cy="2297106"/>
          </a:xfrm>
        </p:spPr>
        <p:txBody>
          <a:bodyPr/>
          <a:lstStyle/>
          <a:p>
            <a:pPr algn="ctr"/>
            <a:r>
              <a:rPr lang="ru-RU" sz="3200" b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Фиторемедиация</a:t>
            </a:r>
            <a:r>
              <a:rPr lang="en-US" sz="32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технология очистки загрязненных природных и техногенных сред с использованием растений.</a:t>
            </a:r>
            <a:endParaRPr lang="ru-RU" sz="3600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549" y="2571744"/>
            <a:ext cx="11127347" cy="391920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Первые простейшие методы очистки сточных вод — 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поля орошения и поля фильтрации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— были основаны на использовании растений.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Первые научные исследования были проведены в 50-х годах в Израиле, однако активное развитие метод получил только в 80-х годах XX века.</a:t>
            </a:r>
          </a:p>
          <a:p>
            <a:pPr algn="just"/>
            <a:endParaRPr lang="ru-RU" sz="24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3688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6908"/>
          </a:xfrm>
        </p:spPr>
        <p:txBody>
          <a:bodyPr/>
          <a:lstStyle/>
          <a:p>
            <a:pPr algn="ctr"/>
            <a:r>
              <a:rPr lang="ru-RU" sz="3600" b="1" u="sng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Поля  орошения</a:t>
            </a:r>
            <a:endParaRPr lang="ru-RU" sz="3600" b="1" dirty="0">
              <a:solidFill>
                <a:srgbClr val="0C788E"/>
              </a:solidFill>
            </a:endParaRPr>
          </a:p>
        </p:txBody>
      </p:sp>
      <p:pic>
        <p:nvPicPr>
          <p:cNvPr id="8" name="Содержимое 7" descr="normal_irrigated-fields-kendrick-731194-l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24100" y="1071546"/>
            <a:ext cx="6786610" cy="508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71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96908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Поля  фильтрации</a:t>
            </a:r>
            <a:endParaRPr lang="ru-RU" b="1" dirty="0">
              <a:solidFill>
                <a:srgbClr val="0C788E"/>
              </a:solidFill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81224" y="1071546"/>
            <a:ext cx="7215238" cy="5411428"/>
          </a:xfrm>
        </p:spPr>
      </p:pic>
    </p:spTree>
    <p:extLst>
      <p:ext uri="{BB962C8B-B14F-4D97-AF65-F5344CB8AC3E}">
        <p14:creationId xmlns:p14="http://schemas.microsoft.com/office/powerpoint/2010/main" val="852010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схема</a:t>
            </a:r>
            <a:endParaRPr lang="ru-RU" dirty="0"/>
          </a:p>
        </p:txBody>
      </p:sp>
      <p:pic>
        <p:nvPicPr>
          <p:cNvPr id="4" name="Содержимое 3" descr="up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596" y="1357298"/>
            <a:ext cx="8414414" cy="3506006"/>
          </a:xfrm>
        </p:spPr>
      </p:pic>
    </p:spTree>
    <p:extLst>
      <p:ext uri="{BB962C8B-B14F-4D97-AF65-F5344CB8AC3E}">
        <p14:creationId xmlns:p14="http://schemas.microsoft.com/office/powerpoint/2010/main" val="9034028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9740" y="313274"/>
            <a:ext cx="9144000" cy="582594"/>
          </a:xfrm>
        </p:spPr>
        <p:txBody>
          <a:bodyPr/>
          <a:lstStyle/>
          <a:p>
            <a:r>
              <a:rPr lang="ru-RU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Основные виды воздействия растений на окружающую среду:</a:t>
            </a:r>
            <a:endParaRPr lang="ru-RU" sz="2400" b="1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5155" y="895868"/>
            <a:ext cx="11217499" cy="5363264"/>
          </a:xfrm>
        </p:spPr>
        <p:txBody>
          <a:bodyPr/>
          <a:lstStyle/>
          <a:p>
            <a:pPr algn="just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 Очистка от металлов:</a:t>
            </a:r>
          </a:p>
          <a:p>
            <a:pPr algn="just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ризофильтрация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 корни всасывают воду и химические элементы, необходимые для жизнедеятельности растений;</a:t>
            </a:r>
          </a:p>
          <a:p>
            <a:pPr algn="just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фитоэкстракция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накопление в организме растения опасных загрязнений (например, тяжёлых металлов);</a:t>
            </a:r>
          </a:p>
          <a:p>
            <a:pPr algn="just"/>
            <a:r>
              <a:rPr lang="ru-RU" sz="2000" b="1" u="sng" dirty="0" err="1">
                <a:latin typeface="Times New Roman" pitchFamily="18" charset="0"/>
                <a:cs typeface="Times New Roman" pitchFamily="18" charset="0"/>
              </a:rPr>
              <a:t>фитоволатилизация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 испарение воды и летучих химических элементов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Se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 листьями растений;</a:t>
            </a:r>
          </a:p>
          <a:p>
            <a:pPr algn="just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 Очистка от органики: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u="sng" dirty="0" err="1">
                <a:latin typeface="Times New Roman" pitchFamily="18" charset="0"/>
                <a:cs typeface="Times New Roman" pitchFamily="18" charset="0"/>
              </a:rPr>
              <a:t>фитостабилизация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перевод химических соединений в менее подвижную и активную форму (снижает риск распространения загрязнений);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b="1" u="sng" dirty="0" err="1">
                <a:latin typeface="Times New Roman" pitchFamily="18" charset="0"/>
                <a:cs typeface="Times New Roman" pitchFamily="18" charset="0"/>
              </a:rPr>
              <a:t>фитодеградация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— деградация растениями и симбиотическими микроорганизмами органической части загрязнений;</a:t>
            </a:r>
          </a:p>
          <a:p>
            <a:pPr algn="just"/>
            <a:r>
              <a:rPr lang="ru-RU" sz="2000" b="1" u="sng" dirty="0" err="1">
                <a:latin typeface="Times New Roman" pitchFamily="18" charset="0"/>
                <a:cs typeface="Times New Roman" pitchFamily="18" charset="0"/>
              </a:rPr>
              <a:t>фитостимуляция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 стимуляция развития симбиотических микроорганизмов, принимающих участие в процессе очистки.</a:t>
            </a:r>
          </a:p>
        </p:txBody>
      </p:sp>
    </p:spTree>
    <p:extLst>
      <p:ext uri="{BB962C8B-B14F-4D97-AF65-F5344CB8AC3E}">
        <p14:creationId xmlns:p14="http://schemas.microsoft.com/office/powerpoint/2010/main" val="4165380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54032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Используемые виды растений</a:t>
            </a:r>
            <a:endParaRPr lang="ru-RU" sz="2800" b="1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1071547"/>
            <a:ext cx="8229600" cy="5054617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Тростник (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Phragmiittes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communiis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wallpaper_30466_1920x108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8414" y="1857364"/>
            <a:ext cx="6470408" cy="364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086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Ива (</a:t>
            </a:r>
            <a:r>
              <a:rPr lang="en-US" sz="3600" b="1" i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Salix </a:t>
            </a:r>
            <a:r>
              <a:rPr lang="en-US" sz="3600" b="1" i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cinerea</a:t>
            </a:r>
            <a:r>
              <a:rPr lang="en-US" sz="36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600" b="1" i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Salix </a:t>
            </a:r>
            <a:r>
              <a:rPr lang="en-US" sz="3600" b="1" i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peuntandra</a:t>
            </a:r>
            <a:r>
              <a:rPr lang="en-US" sz="36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solidFill>
                <a:srgbClr val="0C788E"/>
              </a:solidFill>
            </a:endParaRPr>
          </a:p>
        </p:txBody>
      </p:sp>
      <p:pic>
        <p:nvPicPr>
          <p:cNvPr id="4" name="Содержимое 3" descr="201305072138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8692" y="1600201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0635909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Ряска (</a:t>
            </a:r>
            <a:r>
              <a:rPr lang="en-US" sz="3600" b="1" i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Lemna</a:t>
            </a:r>
            <a:r>
              <a:rPr lang="en-US" sz="3600" b="1" i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sp.</a:t>
            </a:r>
            <a:r>
              <a:rPr lang="en-US" sz="36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solidFill>
                <a:srgbClr val="0C788E"/>
              </a:solidFill>
            </a:endParaRPr>
          </a:p>
        </p:txBody>
      </p:sp>
      <p:pic>
        <p:nvPicPr>
          <p:cNvPr id="4" name="Содержимое 3" descr="240a15a562cdc95fcdb4181c8af82c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61738" y="1600201"/>
            <a:ext cx="5668525" cy="4525963"/>
          </a:xfrm>
        </p:spPr>
      </p:pic>
    </p:spTree>
    <p:extLst>
      <p:ext uri="{BB962C8B-B14F-4D97-AF65-F5344CB8AC3E}">
        <p14:creationId xmlns:p14="http://schemas.microsoft.com/office/powerpoint/2010/main" val="34504289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u="sng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Водяной гиацинт</a:t>
            </a:r>
            <a:r>
              <a:rPr lang="ru-RU" sz="36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en-US" sz="3600" b="1" i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Eichhornia</a:t>
            </a:r>
            <a:r>
              <a:rPr lang="en-US" sz="3600" b="1" i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crassipes</a:t>
            </a:r>
            <a:r>
              <a:rPr lang="ru-RU" sz="3600" b="1" i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water-hyacinth-in-japane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4198" y="1690687"/>
            <a:ext cx="6262977" cy="4697233"/>
          </a:xfrm>
        </p:spPr>
      </p:pic>
    </p:spTree>
    <p:extLst>
      <p:ext uri="{BB962C8B-B14F-4D97-AF65-F5344CB8AC3E}">
        <p14:creationId xmlns:p14="http://schemas.microsoft.com/office/powerpoint/2010/main" val="33228257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14290"/>
            <a:ext cx="8229600" cy="857256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Преимущества</a:t>
            </a:r>
            <a:endParaRPr lang="ru-RU" sz="3600" b="1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9701" y="1184856"/>
            <a:ext cx="10856891" cy="5190186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возможность произведения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ремедиации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situ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относительно низкая себестоимость проводимых работ по сравнению с традиционными очистными сооружениями (~ в 2 раза);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безопасность для окружающей среды;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теоретическая возможность экстракции ценных веществ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Ni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из зеленой массы растений;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возможность мониторинга процесса очистки;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качество очистки не уступает традиционным методам, особенно при небольшом объёме сточных вод (например, в деревнях);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более эстетичный по сравнению с традиционной очисткой;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может быть применен для одновременного выведения нескольких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поллютантов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735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034" y="214290"/>
            <a:ext cx="8215370" cy="646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154270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46"/>
          </a:xfrm>
        </p:spPr>
        <p:txBody>
          <a:bodyPr/>
          <a:lstStyle/>
          <a:p>
            <a:r>
              <a:rPr lang="ru-RU" sz="36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Недостатки</a:t>
            </a:r>
            <a:endParaRPr lang="ru-RU" sz="3600" b="1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87887"/>
            <a:ext cx="10470524" cy="503564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результат зависит от внешних условий (климат, температура, высотность, состав воды и почвы, влажность и др.); 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требует достаточно большого числа операций как при изучении, так и в процессе применения метода; 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существует риск возвращения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поллютантов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очищаемую среду после отмирания растения (осень); 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ряде случаев на «зеленую очистку» требуется больше времени. </a:t>
            </a:r>
          </a:p>
        </p:txBody>
      </p:sp>
    </p:spTree>
    <p:extLst>
      <p:ext uri="{BB962C8B-B14F-4D97-AF65-F5344CB8AC3E}">
        <p14:creationId xmlns:p14="http://schemas.microsoft.com/office/powerpoint/2010/main" val="32926135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369" y="214289"/>
            <a:ext cx="10998557" cy="1285886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800" b="1" u="sng" dirty="0" err="1">
                <a:solidFill>
                  <a:srgbClr val="0C78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Фитодобыча</a:t>
            </a:r>
            <a:r>
              <a:rPr lang="ru-RU" sz="2800" dirty="0">
                <a:solidFill>
                  <a:srgbClr val="0C78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>
                <a:solidFill>
                  <a:srgbClr val="0C78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извлечение металлов из нерентабельных рудных тел и других источников путем их концентрирования в тканях </a:t>
            </a:r>
            <a:r>
              <a:rPr lang="ru-RU" sz="2000" dirty="0" smtClean="0">
                <a:solidFill>
                  <a:srgbClr val="0C78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растений-</a:t>
            </a:r>
            <a:r>
              <a:rPr lang="ru-RU" sz="2000" dirty="0" err="1" smtClean="0">
                <a:solidFill>
                  <a:srgbClr val="0C78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гипераккумулянтов</a:t>
            </a:r>
            <a:r>
              <a:rPr lang="ru-RU" sz="2000" dirty="0">
                <a:solidFill>
                  <a:srgbClr val="0C78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5459" y="1500175"/>
            <a:ext cx="10959921" cy="50294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itchFamily="18" charset="0"/>
              </a:rPr>
              <a:t>Схема процесса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фитодобычи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Выбор объекта - предварительные исследования: характеристика объекта, выбор растений;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Исследование - достаточно ли металлов для рентабельного урожая, требуется ли удобрение (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индуцирование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)?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высадка (посев) растений, внесение удобрений, создание условий: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рН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хелатирование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индуцирование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растений; 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созревание растений;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сбор «урожая»;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сжигание биомассы: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6.1 выплавка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биоруды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металл, 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6.2 энергия (прибыль)</a:t>
            </a:r>
          </a:p>
        </p:txBody>
      </p:sp>
    </p:spTree>
    <p:extLst>
      <p:ext uri="{BB962C8B-B14F-4D97-AF65-F5344CB8AC3E}">
        <p14:creationId xmlns:p14="http://schemas.microsoft.com/office/powerpoint/2010/main" val="3684761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158" y="274638"/>
            <a:ext cx="9658312" cy="72547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Патент Соединенных Штатов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Чаней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Р.Л.,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Англе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Дж.С.,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Бакер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А.Дж.М. и Й-М. Ли. 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8185" y="1133340"/>
            <a:ext cx="11165984" cy="5499280"/>
          </a:xfrm>
        </p:spPr>
        <p:txBody>
          <a:bodyPr>
            <a:normAutofit/>
          </a:bodyPr>
          <a:lstStyle/>
          <a:p>
            <a:pPr algn="just"/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Название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«Методы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фитодобычи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никеля, кобальта и других металлов из почвы»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Продолжающая заявка с патентным номером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Pat.No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5944872 от 1999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Содержание патента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извлечение из почв с повышенным содержанием металлов: кобальта, никеля и металлов группы платины и палладия (палладий, родий, рутений, платина,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ирридий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осмий, рений) 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извлечение с применением семейства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Brassiaceae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Allysum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murale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pintodasilvae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malacitanum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lesbiacum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fallacinum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почвообработка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для создания условий: </a:t>
            </a:r>
          </a:p>
          <a:p>
            <a:pPr algn="just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4,5-6,2 (сера и аммонийные удобрения)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понижение кальция (сера, серная кислота, вымывание)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добавление азотного удобрения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добавление агентов,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хелатирующих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никель (ЭДТА,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нитрилтриуксусная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кислота,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N-тетрауксусная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кислота)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 2,5%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Ni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надземной части растений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65px-Barbarea_vulgari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57553" y="3144663"/>
            <a:ext cx="2214578" cy="156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8857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549" y="274638"/>
            <a:ext cx="11397803" cy="93978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0C78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</a:t>
            </a:r>
            <a:r>
              <a:rPr lang="ru-RU" sz="2400" b="1" dirty="0" err="1">
                <a:solidFill>
                  <a:srgbClr val="0C78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фитодобычи</a:t>
            </a:r>
            <a:r>
              <a:rPr lang="ru-RU" sz="2400" b="1" dirty="0">
                <a:solidFill>
                  <a:srgbClr val="0C788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сравнению с традиционными способами разработки полезных ископаемых</a:t>
            </a:r>
            <a:endParaRPr lang="ru-RU" sz="2400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549" y="1339403"/>
            <a:ext cx="11114468" cy="500988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 соблюдении ряда условий чистая прибыль от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фитодобычи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составляет 513 $/га.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Возможность экономически выгодного извлечения из нерентабельных рудных тел, почв с повышенным содержанием металлов, отвалов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хвостохранилищ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промышленных предприятий 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Воздействие на окружающую среду минимально по сравнению с разработкой рудников.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Содержание металлов в золе растений выше, чем в концентрате, получаемом из руды традиционным способом.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счет низкого содержания серы сжигание биомассы не приводит к появлению кислотных дождей. </a:t>
            </a:r>
          </a:p>
          <a:p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9257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46"/>
          </a:xfrm>
        </p:spPr>
        <p:txBody>
          <a:bodyPr/>
          <a:lstStyle/>
          <a:p>
            <a:r>
              <a:rPr lang="ru-RU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Перспективная схема работы с возобновляемым сырьем</a:t>
            </a:r>
            <a:endParaRPr lang="ru-RU" sz="2400" b="1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1098" y="1357298"/>
            <a:ext cx="7426172" cy="361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290468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165" y="0"/>
            <a:ext cx="9147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4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46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Три стратегии получения химических продуктов из вторичной биомассы</a:t>
            </a:r>
            <a:endParaRPr lang="ru-RU" sz="2800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549" y="1468192"/>
            <a:ext cx="11101589" cy="4932608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1.Через разложение до молекул низкой м.м. (газификация в синтез-газ, пиролиз). Затем получение углеводородов и других веществ обычными способами. Недостатки: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многостадий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потеря существующих структур.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2.Через базовые молекулы (платформы): концепция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biorefinery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бионефтехимия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). Часть биомассы превращают в топливо пиролизом или газификацией, другую часть методом ферментации или каталитическими превращают в молекулы-платформы (этанол, органические кислоты и др.), из них как из строительных блоков собирают другие молекулы. Недостаток: нужны новые пути синтеза (часто связанные с восстановлением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гидрогенолизом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поскольку молекулы-платформы содержат кислород в отличие от ископаемых углеводородов, для которых преимущественно работают окислительные реакции.)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Прямое превращение биомассы в продукты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one-pot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synthesis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): в состав многих коммерческих продуктов (краски, бумага, косметика, связующие, конструкционные материалы) входят смеси похожих веществ (например,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диолов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полиолов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и их можно получать прямо из биомассы методами, часто включающими две или несколько каталитических стадий без выделения промежуточных продуктов. </a:t>
            </a:r>
          </a:p>
        </p:txBody>
      </p:sp>
    </p:spTree>
    <p:extLst>
      <p:ext uri="{BB962C8B-B14F-4D97-AF65-F5344CB8AC3E}">
        <p14:creationId xmlns:p14="http://schemas.microsoft.com/office/powerpoint/2010/main" val="2498528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4662" y="214291"/>
            <a:ext cx="8181053" cy="614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38734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519" y="285729"/>
            <a:ext cx="11269014" cy="621810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Необходима разработка каталитических способов переработки и новых конструкций оборудования.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Катализаторы и оборудование нефтепереработки разрабатывали в течение 120 лет.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Процессы переработки биомассы только начинают разрабатывать.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Необходимы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Новые процессы, адаптированные для переработки кислородсодержащих соединений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Многостадийные процессы( каскадный катализ)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Катализаторы, устойчивые к действию примесей в сырье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Новые процессы активации (ультразвук, микроволны)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Новые реакционные среды (сверхкритические флюиды, ионные жидкости)</a:t>
            </a:r>
          </a:p>
          <a:p>
            <a:pPr algn="just">
              <a:lnSpc>
                <a:spcPct val="150000"/>
              </a:lnSpc>
            </a:pPr>
            <a:r>
              <a:rPr lang="ru-RU" sz="20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Т.е. процессы основанные на принципах зеленой химии</a:t>
            </a:r>
            <a:endParaRPr lang="ru-RU" sz="2000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04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011222"/>
          </a:xfrm>
        </p:spPr>
        <p:txBody>
          <a:bodyPr/>
          <a:lstStyle/>
          <a:p>
            <a:r>
              <a:rPr lang="ru-RU" sz="32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Превращение </a:t>
            </a:r>
            <a:r>
              <a:rPr lang="ru-RU" sz="3200" b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триглицеридов</a:t>
            </a:r>
            <a:r>
              <a:rPr lang="ru-RU" sz="32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(молекула- платформа) из растительных масел </a:t>
            </a:r>
            <a:endParaRPr lang="ru-RU" sz="3200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dok.opredelim.com/pars_docs/refs/66/65488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4166" y="1571613"/>
            <a:ext cx="6828172" cy="51211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9800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779" y="785793"/>
            <a:ext cx="11860644" cy="513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94290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Состав древесной массы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32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4628" y="1214422"/>
            <a:ext cx="5614118" cy="333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2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913" y="1214423"/>
            <a:ext cx="6117033" cy="466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036031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847</Words>
  <Application>Microsoft Office PowerPoint</Application>
  <PresentationFormat>Широкоэкранный</PresentationFormat>
  <Paragraphs>132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Symbol</vt:lpstr>
      <vt:lpstr>Times New Roman</vt:lpstr>
      <vt:lpstr>Тема Office</vt:lpstr>
      <vt:lpstr>Химические  продукты из вторичной биомассы</vt:lpstr>
      <vt:lpstr>Способы переработки биомассы такие же как и нефти:</vt:lpstr>
      <vt:lpstr>Презентация PowerPoint</vt:lpstr>
      <vt:lpstr>Три стратегии получения химических продуктов из вторичной биомассы</vt:lpstr>
      <vt:lpstr>Презентация PowerPoint</vt:lpstr>
      <vt:lpstr>Презентация PowerPoint</vt:lpstr>
      <vt:lpstr>Превращение триглицеридов (молекула- платформа) из растительных масел </vt:lpstr>
      <vt:lpstr>Презентация PowerPoint</vt:lpstr>
      <vt:lpstr>Состав древесной массы</vt:lpstr>
      <vt:lpstr>Презентация PowerPoint</vt:lpstr>
      <vt:lpstr> Базовые молекулы (молекулы-платформы) </vt:lpstr>
      <vt:lpstr>Молекулы-платформы </vt:lpstr>
      <vt:lpstr>Превращение ЦБК в фабрику по производству химических продуктов из лигноцеллюлозы</vt:lpstr>
      <vt:lpstr>Семейство терпенов:  переработка в ароматические вещества</vt:lpstr>
      <vt:lpstr>Глицерин как базовая молекула</vt:lpstr>
      <vt:lpstr>Презентация PowerPoint</vt:lpstr>
      <vt:lpstr>Пример прямого синтеза из сахара (d-глюкоза) 2-гидроксиэтаналя</vt:lpstr>
      <vt:lpstr>Каталитический реформинг этанола водяным паром </vt:lpstr>
      <vt:lpstr>Биомасса для очистки воды</vt:lpstr>
      <vt:lpstr>Фиторемедиация - технология очистки загрязненных природных и техногенных сред с использованием растений.</vt:lpstr>
      <vt:lpstr>Поля  орошения</vt:lpstr>
      <vt:lpstr>Поля  фильтрации</vt:lpstr>
      <vt:lpstr>схема</vt:lpstr>
      <vt:lpstr>Основные виды воздействия растений на окружающую среду:</vt:lpstr>
      <vt:lpstr>Используемые виды растений</vt:lpstr>
      <vt:lpstr>Ива (Salix cinerea, Salix peuntandra)</vt:lpstr>
      <vt:lpstr>Ряска (Lemna sp.)</vt:lpstr>
      <vt:lpstr>Водяной гиацинт (Eichhornia crassipes)</vt:lpstr>
      <vt:lpstr>Преимущества</vt:lpstr>
      <vt:lpstr>Недостатки</vt:lpstr>
      <vt:lpstr>Фитодобыча - извлечение металлов из нерентабельных рудных тел и других источников путем их концентрирования в тканях растений-гипераккумулянтов.</vt:lpstr>
      <vt:lpstr>Патент Соединенных Штатов.  Авторы: Чаней Р.Л., Англе Дж.С., Бакер А.Дж.М. и Й-М. Ли. </vt:lpstr>
      <vt:lpstr>Преимущества фитодобычи по сравнению с традиционными способами разработки полезных ископаемых</vt:lpstr>
      <vt:lpstr>Перспективная схема работы с возобновляемым сырьем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Химические  продукты из вторичной биомассы</dc:title>
  <dc:creator>Пустовая</dc:creator>
  <cp:lastModifiedBy>Пустовая</cp:lastModifiedBy>
  <cp:revision>3</cp:revision>
  <dcterms:created xsi:type="dcterms:W3CDTF">2016-10-10T20:17:01Z</dcterms:created>
  <dcterms:modified xsi:type="dcterms:W3CDTF">2016-10-10T20:24:59Z</dcterms:modified>
</cp:coreProperties>
</file>